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2" r:id="rId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5A9A28-B5CE-4929-AFDF-A0AD8F5793EE}" v="39" dt="2025-11-18T23:16:25.766"/>
    <p1510:client id="{F598E194-8028-4AEE-BCD5-F1C1689D80EB}" v="17" dt="2025-11-18T23:16:41.28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22" y="7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ópez osorio" userId="tA0pQBSC/qAI2vvRGBjDHRZgtkkoLxThL4t016fbPGg=" providerId="None" clId="Web-{F598E194-8028-4AEE-BCD5-F1C1689D80EB}"/>
    <pc:docChg chg="modSld">
      <pc:chgData name="luisa fernanda lópez osorio" userId="tA0pQBSC/qAI2vvRGBjDHRZgtkkoLxThL4t016fbPGg=" providerId="None" clId="Web-{F598E194-8028-4AEE-BCD5-F1C1689D80EB}" dt="2025-11-18T23:16:39.100" v="6" actId="20577"/>
      <pc:docMkLst>
        <pc:docMk/>
      </pc:docMkLst>
      <pc:sldChg chg="modSp">
        <pc:chgData name="luisa fernanda lópez osorio" userId="tA0pQBSC/qAI2vvRGBjDHRZgtkkoLxThL4t016fbPGg=" providerId="None" clId="Web-{F598E194-8028-4AEE-BCD5-F1C1689D80EB}" dt="2025-11-18T23:16:39.100" v="6" actId="20577"/>
        <pc:sldMkLst>
          <pc:docMk/>
          <pc:sldMk cId="0" sldId="256"/>
        </pc:sldMkLst>
        <pc:spChg chg="mod">
          <ac:chgData name="luisa fernanda lópez osorio" userId="tA0pQBSC/qAI2vvRGBjDHRZgtkkoLxThL4t016fbPGg=" providerId="None" clId="Web-{F598E194-8028-4AEE-BCD5-F1C1689D80EB}" dt="2025-11-18T23:16:39.100" v="6" actId="20577"/>
          <ac:spMkLst>
            <pc:docMk/>
            <pc:sldMk cId="0" sldId="256"/>
            <ac:spMk id="9" creationId="{CE5535E2-8035-2486-CFE1-5101BF5F4AE7}"/>
          </ac:spMkLst>
        </pc:spChg>
      </pc:sldChg>
    </pc:docChg>
  </pc:docChgLst>
  <pc:docChgLst>
    <pc:chgData name="luisa fernanda lópez osorio" userId="tA0pQBSC/qAI2vvRGBjDHRZgtkkoLxThL4t016fbPGg=" providerId="None" clId="Web-{BE5A9A28-B5CE-4929-AFDF-A0AD8F5793EE}"/>
    <pc:docChg chg="modSld">
      <pc:chgData name="luisa fernanda lópez osorio" userId="tA0pQBSC/qAI2vvRGBjDHRZgtkkoLxThL4t016fbPGg=" providerId="None" clId="Web-{BE5A9A28-B5CE-4929-AFDF-A0AD8F5793EE}" dt="2025-11-18T23:16:21.047" v="17" actId="20577"/>
      <pc:docMkLst>
        <pc:docMk/>
      </pc:docMkLst>
      <pc:sldChg chg="modSp">
        <pc:chgData name="luisa fernanda lópez osorio" userId="tA0pQBSC/qAI2vvRGBjDHRZgtkkoLxThL4t016fbPGg=" providerId="None" clId="Web-{BE5A9A28-B5CE-4929-AFDF-A0AD8F5793EE}" dt="2025-11-18T23:16:21.047" v="17" actId="20577"/>
        <pc:sldMkLst>
          <pc:docMk/>
          <pc:sldMk cId="0" sldId="256"/>
        </pc:sldMkLst>
        <pc:spChg chg="mod">
          <ac:chgData name="luisa fernanda lópez osorio" userId="tA0pQBSC/qAI2vvRGBjDHRZgtkkoLxThL4t016fbPGg=" providerId="None" clId="Web-{BE5A9A28-B5CE-4929-AFDF-A0AD8F5793EE}" dt="2025-11-18T23:16:21.047" v="17" actId="20577"/>
          <ac:spMkLst>
            <pc:docMk/>
            <pc:sldMk cId="0" sldId="256"/>
            <ac:spMk id="9" creationId="{CE5535E2-8035-2486-CFE1-5101BF5F4A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8389" y="1770452"/>
            <a:ext cx="2510735" cy="24330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0864" y="1546477"/>
            <a:ext cx="2003892" cy="262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811" y="409956"/>
            <a:ext cx="5110480" cy="200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7252" y="2873755"/>
            <a:ext cx="3119120" cy="84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292" y="121411"/>
            <a:ext cx="495046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4"/>
              </a:spcBef>
            </a:pPr>
            <a:r>
              <a:rPr sz="2600">
                <a:latin typeface="Verdana"/>
                <a:cs typeface="Verdana"/>
              </a:rPr>
              <a:t>Lineamientos</a:t>
            </a:r>
            <a:r>
              <a:rPr sz="2600" spc="-85">
                <a:latin typeface="Verdana"/>
                <a:cs typeface="Verdana"/>
              </a:rPr>
              <a:t> </a:t>
            </a:r>
            <a:r>
              <a:rPr sz="2600">
                <a:latin typeface="Verdana"/>
                <a:cs typeface="Verdana"/>
              </a:rPr>
              <a:t>para</a:t>
            </a:r>
            <a:r>
              <a:rPr sz="2600" spc="-75">
                <a:latin typeface="Verdana"/>
                <a:cs typeface="Verdana"/>
              </a:rPr>
              <a:t> </a:t>
            </a:r>
            <a:r>
              <a:rPr sz="2600" spc="-25">
                <a:latin typeface="Verdana"/>
                <a:cs typeface="Verdana"/>
              </a:rPr>
              <a:t>la </a:t>
            </a:r>
            <a:r>
              <a:rPr sz="2600">
                <a:latin typeface="Verdana"/>
                <a:cs typeface="Verdana"/>
              </a:rPr>
              <a:t>creación</a:t>
            </a:r>
            <a:r>
              <a:rPr sz="2600" spc="-35">
                <a:latin typeface="Verdana"/>
                <a:cs typeface="Verdana"/>
              </a:rPr>
              <a:t>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3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comités</a:t>
            </a:r>
            <a:r>
              <a:rPr sz="2600" spc="-35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y</a:t>
            </a:r>
            <a:r>
              <a:rPr sz="2600" spc="-35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10">
                <a:solidFill>
                  <a:srgbClr val="CBD300"/>
                </a:solidFill>
                <a:latin typeface="Verdana"/>
                <a:cs typeface="Verdana"/>
              </a:rPr>
              <a:t>otras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instancias</a:t>
            </a:r>
            <a:r>
              <a:rPr sz="2600" spc="-55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45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>
                <a:solidFill>
                  <a:srgbClr val="CBD300"/>
                </a:solidFill>
                <a:latin typeface="Verdana"/>
                <a:cs typeface="Verdana"/>
              </a:rPr>
              <a:t>reporte</a:t>
            </a:r>
            <a:r>
              <a:rPr sz="2600" spc="-4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20">
                <a:latin typeface="Verdana"/>
                <a:cs typeface="Verdana"/>
              </a:rPr>
              <a:t>para </a:t>
            </a:r>
            <a:r>
              <a:rPr sz="2600">
                <a:latin typeface="Verdana"/>
                <a:cs typeface="Verdana"/>
              </a:rPr>
              <a:t>proyectos</a:t>
            </a:r>
            <a:r>
              <a:rPr sz="2600" spc="-60">
                <a:latin typeface="Verdana"/>
                <a:cs typeface="Verdana"/>
              </a:rPr>
              <a:t> </a:t>
            </a:r>
            <a:r>
              <a:rPr sz="2600" spc="-25">
                <a:latin typeface="Verdana"/>
                <a:cs typeface="Verdana"/>
              </a:rPr>
              <a:t>de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600" spc="-25">
                <a:latin typeface="Verdana"/>
                <a:cs typeface="Verdana"/>
              </a:rPr>
              <a:t>SbN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6239"/>
            <a:ext cx="8719820" cy="4967605"/>
            <a:chOff x="0" y="176239"/>
            <a:chExt cx="8719820" cy="4967605"/>
          </a:xfrm>
        </p:grpSpPr>
        <p:sp>
          <p:nvSpPr>
            <p:cNvPr id="4" name="object 4"/>
            <p:cNvSpPr/>
            <p:nvPr/>
          </p:nvSpPr>
          <p:spPr>
            <a:xfrm>
              <a:off x="0" y="4203522"/>
              <a:ext cx="5252085" cy="940435"/>
            </a:xfrm>
            <a:custGeom>
              <a:avLst/>
              <a:gdLst/>
              <a:ahLst/>
              <a:cxnLst/>
              <a:rect l="l" t="t" r="r" b="b"/>
              <a:pathLst>
                <a:path w="5252085" h="940435">
                  <a:moveTo>
                    <a:pt x="5251869" y="494423"/>
                  </a:moveTo>
                  <a:lnTo>
                    <a:pt x="5249608" y="446798"/>
                  </a:lnTo>
                  <a:lnTo>
                    <a:pt x="5242953" y="400469"/>
                  </a:lnTo>
                  <a:lnTo>
                    <a:pt x="5232120" y="355625"/>
                  </a:lnTo>
                  <a:lnTo>
                    <a:pt x="5217312" y="312470"/>
                  </a:lnTo>
                  <a:lnTo>
                    <a:pt x="5198745" y="271221"/>
                  </a:lnTo>
                  <a:lnTo>
                    <a:pt x="5176609" y="232079"/>
                  </a:lnTo>
                  <a:lnTo>
                    <a:pt x="5151120" y="195249"/>
                  </a:lnTo>
                  <a:lnTo>
                    <a:pt x="5122494" y="160959"/>
                  </a:lnTo>
                  <a:lnTo>
                    <a:pt x="5090922" y="129387"/>
                  </a:lnTo>
                  <a:lnTo>
                    <a:pt x="5056619" y="100749"/>
                  </a:lnTo>
                  <a:lnTo>
                    <a:pt x="5019789" y="75272"/>
                  </a:lnTo>
                  <a:lnTo>
                    <a:pt x="4980660" y="53136"/>
                  </a:lnTo>
                  <a:lnTo>
                    <a:pt x="4939411" y="34556"/>
                  </a:lnTo>
                  <a:lnTo>
                    <a:pt x="4896256" y="19748"/>
                  </a:lnTo>
                  <a:lnTo>
                    <a:pt x="4851400" y="8915"/>
                  </a:lnTo>
                  <a:lnTo>
                    <a:pt x="4805070" y="2273"/>
                  </a:lnTo>
                  <a:lnTo>
                    <a:pt x="4757458" y="0"/>
                  </a:lnTo>
                  <a:lnTo>
                    <a:pt x="798220" y="0"/>
                  </a:lnTo>
                  <a:lnTo>
                    <a:pt x="474027" y="0"/>
                  </a:lnTo>
                  <a:lnTo>
                    <a:pt x="0" y="0"/>
                  </a:lnTo>
                  <a:lnTo>
                    <a:pt x="0" y="353796"/>
                  </a:lnTo>
                  <a:lnTo>
                    <a:pt x="0" y="635038"/>
                  </a:lnTo>
                  <a:lnTo>
                    <a:pt x="0" y="939977"/>
                  </a:lnTo>
                  <a:lnTo>
                    <a:pt x="260350" y="939977"/>
                  </a:lnTo>
                  <a:lnTo>
                    <a:pt x="798220" y="939977"/>
                  </a:lnTo>
                  <a:lnTo>
                    <a:pt x="4971148" y="939977"/>
                  </a:lnTo>
                  <a:lnTo>
                    <a:pt x="4980648" y="935697"/>
                  </a:lnTo>
                  <a:lnTo>
                    <a:pt x="5019789" y="913574"/>
                  </a:lnTo>
                  <a:lnTo>
                    <a:pt x="5056619" y="888085"/>
                  </a:lnTo>
                  <a:lnTo>
                    <a:pt x="5090909" y="859447"/>
                  </a:lnTo>
                  <a:lnTo>
                    <a:pt x="5122481" y="827887"/>
                  </a:lnTo>
                  <a:lnTo>
                    <a:pt x="5151107" y="793584"/>
                  </a:lnTo>
                  <a:lnTo>
                    <a:pt x="5176596" y="756754"/>
                  </a:lnTo>
                  <a:lnTo>
                    <a:pt x="5198732" y="717613"/>
                  </a:lnTo>
                  <a:lnTo>
                    <a:pt x="5217312" y="676363"/>
                  </a:lnTo>
                  <a:lnTo>
                    <a:pt x="5232108" y="633222"/>
                  </a:lnTo>
                  <a:lnTo>
                    <a:pt x="5242941" y="588365"/>
                  </a:lnTo>
                  <a:lnTo>
                    <a:pt x="5249596" y="542036"/>
                  </a:lnTo>
                  <a:lnTo>
                    <a:pt x="5251869" y="494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73" y="4386851"/>
              <a:ext cx="4413968" cy="622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8678" y="176239"/>
              <a:ext cx="1400519" cy="1441758"/>
            </a:xfrm>
            <a:prstGeom prst="rect">
              <a:avLst/>
            </a:prstGeom>
          </p:spPr>
        </p:pic>
      </p:grpSp>
      <p:sp>
        <p:nvSpPr>
          <p:cNvPr id="9" name="Subtítulo 8">
            <a:extLst>
              <a:ext uri="{FF2B5EF4-FFF2-40B4-BE49-F238E27FC236}">
                <a16:creationId xmlns:a16="http://schemas.microsoft.com/office/drawing/2014/main" id="{CE5535E2-8035-2486-CFE1-5101BF5F4AE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65800" y="2896128"/>
            <a:ext cx="3119120" cy="830997"/>
          </a:xfrm>
        </p:spPr>
        <p:txBody>
          <a:bodyPr wrap="square" lIns="0" tIns="0" rIns="0" bIns="0" anchor="t">
            <a:spAutoFit/>
          </a:bodyPr>
          <a:lstStyle/>
          <a:p>
            <a:r>
              <a:rPr lang="es-CO" b="1">
                <a:solidFill>
                  <a:srgbClr val="99CC00"/>
                </a:solidFill>
                <a:latin typeface="Aptos ExtraBold"/>
                <a:ea typeface="MS Mincho"/>
                <a:cs typeface="Times New Roman"/>
              </a:rPr>
              <a:t>Sistemas agroforestales adaptados a los territorios</a:t>
            </a:r>
          </a:p>
          <a:p>
            <a:endParaRPr lang="es-CO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AB92F48-63FB-C2FE-989E-25A3A34EC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84662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3B7761A7-0D08-9CFA-A7B8-B1CB63366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50775"/>
              </p:ext>
            </p:extLst>
          </p:nvPr>
        </p:nvGraphicFramePr>
        <p:xfrm>
          <a:off x="5417652" y="4449635"/>
          <a:ext cx="3496791" cy="567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95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2906496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0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000" b="0" kern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000" b="0" kern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0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93701" y="1712765"/>
            <a:ext cx="2698750" cy="3430904"/>
          </a:xfrm>
          <a:custGeom>
            <a:avLst/>
            <a:gdLst/>
            <a:ahLst/>
            <a:cxnLst/>
            <a:rect l="l" t="t" r="r" b="b"/>
            <a:pathLst>
              <a:path w="2698750" h="3430904">
                <a:moveTo>
                  <a:pt x="2698245" y="0"/>
                </a:moveTo>
                <a:lnTo>
                  <a:pt x="0" y="0"/>
                </a:lnTo>
                <a:lnTo>
                  <a:pt x="0" y="3430734"/>
                </a:lnTo>
                <a:lnTo>
                  <a:pt x="2698245" y="3430734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0176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5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5" y="3444642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674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6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6" y="3444642"/>
                </a:lnTo>
                <a:lnTo>
                  <a:pt x="269824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3221"/>
            <a:ext cx="5461000" cy="45465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205522" y="2810068"/>
            <a:ext cx="1809750" cy="144780"/>
            <a:chOff x="6205522" y="2810068"/>
            <a:chExt cx="1809750" cy="144780"/>
          </a:xfrm>
        </p:grpSpPr>
        <p:sp>
          <p:nvSpPr>
            <p:cNvPr id="7" name="object 7"/>
            <p:cNvSpPr/>
            <p:nvPr/>
          </p:nvSpPr>
          <p:spPr>
            <a:xfrm>
              <a:off x="6205522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6" y="123169"/>
                  </a:lnTo>
                  <a:lnTo>
                    <a:pt x="1803928" y="100235"/>
                  </a:lnTo>
                  <a:lnTo>
                    <a:pt x="1809598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4622" y="2810068"/>
              <a:ext cx="144299" cy="1442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00322" y="2811829"/>
            <a:ext cx="1809750" cy="144780"/>
            <a:chOff x="600322" y="2811829"/>
            <a:chExt cx="1809750" cy="144780"/>
          </a:xfrm>
        </p:grpSpPr>
        <p:sp>
          <p:nvSpPr>
            <p:cNvPr id="10" name="object 10"/>
            <p:cNvSpPr/>
            <p:nvPr/>
          </p:nvSpPr>
          <p:spPr>
            <a:xfrm>
              <a:off x="600322" y="2811829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0" y="0"/>
                  </a:moveTo>
                  <a:lnTo>
                    <a:pt x="72150" y="0"/>
                  </a:lnTo>
                  <a:lnTo>
                    <a:pt x="44066" y="5670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9"/>
                  </a:lnTo>
                  <a:lnTo>
                    <a:pt x="5669" y="100234"/>
                  </a:lnTo>
                  <a:lnTo>
                    <a:pt x="21132" y="123167"/>
                  </a:lnTo>
                  <a:lnTo>
                    <a:pt x="44066" y="138630"/>
                  </a:lnTo>
                  <a:lnTo>
                    <a:pt x="72150" y="144299"/>
                  </a:lnTo>
                  <a:lnTo>
                    <a:pt x="1737449" y="144302"/>
                  </a:lnTo>
                  <a:lnTo>
                    <a:pt x="1765533" y="138632"/>
                  </a:lnTo>
                  <a:lnTo>
                    <a:pt x="1788467" y="123169"/>
                  </a:lnTo>
                  <a:lnTo>
                    <a:pt x="1803929" y="100235"/>
                  </a:lnTo>
                  <a:lnTo>
                    <a:pt x="1809599" y="72151"/>
                  </a:lnTo>
                  <a:lnTo>
                    <a:pt x="1803932" y="44066"/>
                  </a:lnTo>
                  <a:lnTo>
                    <a:pt x="1788469" y="21132"/>
                  </a:lnTo>
                  <a:lnTo>
                    <a:pt x="1765535" y="5670"/>
                  </a:lnTo>
                  <a:lnTo>
                    <a:pt x="1737450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971" y="2811829"/>
              <a:ext cx="144299" cy="1442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74435" y="1822195"/>
            <a:ext cx="1754505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800" b="1" spc="-10">
                <a:solidFill>
                  <a:srgbClr val="0FA400"/>
                </a:solidFill>
                <a:latin typeface="Arial"/>
                <a:cs typeface="Arial"/>
              </a:rPr>
              <a:t>Equidad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90"/>
              </a:lnSpc>
              <a:spcBef>
                <a:spcPts val="45"/>
              </a:spcBef>
            </a:pPr>
            <a:r>
              <a:rPr sz="1300">
                <a:latin typeface="Arial MT"/>
                <a:cs typeface="Arial MT"/>
              </a:rPr>
              <a:t>Distribución</a:t>
            </a:r>
            <a:r>
              <a:rPr sz="1300" spc="-75">
                <a:latin typeface="Arial MT"/>
                <a:cs typeface="Arial MT"/>
              </a:rPr>
              <a:t> </a:t>
            </a:r>
            <a:r>
              <a:rPr sz="1300" spc="-10">
                <a:latin typeface="Arial MT"/>
                <a:cs typeface="Arial MT"/>
              </a:rPr>
              <a:t>concertada </a:t>
            </a:r>
            <a:r>
              <a:rPr sz="1300">
                <a:latin typeface="Arial MT"/>
                <a:cs typeface="Arial MT"/>
              </a:rPr>
              <a:t>y</a:t>
            </a:r>
            <a:r>
              <a:rPr sz="1300" spc="-3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equitativa</a:t>
            </a:r>
            <a:r>
              <a:rPr sz="1300" spc="-25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de</a:t>
            </a:r>
            <a:r>
              <a:rPr sz="1300" spc="-25">
                <a:latin typeface="Arial MT"/>
                <a:cs typeface="Arial MT"/>
              </a:rPr>
              <a:t> los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>
                <a:latin typeface="Arial MT"/>
                <a:cs typeface="Arial MT"/>
              </a:rPr>
              <a:t>beneficios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3846" y="2733548"/>
            <a:ext cx="54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0FA400"/>
                </a:solidFill>
                <a:latin typeface="Arial"/>
                <a:cs typeface="Arial"/>
              </a:rPr>
              <a:t>25</a:t>
            </a:r>
            <a:r>
              <a:rPr sz="1800" b="1" spc="-10">
                <a:solidFill>
                  <a:srgbClr val="0FA400"/>
                </a:solidFill>
                <a:latin typeface="Arial"/>
                <a:cs typeface="Arial"/>
              </a:rPr>
              <a:t> </a:t>
            </a:r>
            <a:r>
              <a:rPr sz="1800" b="1" spc="-50">
                <a:solidFill>
                  <a:srgbClr val="0FA400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232" y="1816100"/>
            <a:ext cx="1524635" cy="881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10">
                <a:solidFill>
                  <a:srgbClr val="DE9703"/>
                </a:solidFill>
                <a:latin typeface="Arial"/>
                <a:cs typeface="Arial"/>
              </a:rPr>
              <a:t>Eficacia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40"/>
              </a:spcBef>
            </a:pPr>
            <a:r>
              <a:rPr sz="1300">
                <a:latin typeface="Arial MT"/>
                <a:cs typeface="Arial MT"/>
              </a:rPr>
              <a:t>Cumplimiento</a:t>
            </a:r>
            <a:r>
              <a:rPr sz="1300" spc="-5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de</a:t>
            </a:r>
            <a:r>
              <a:rPr sz="1300" spc="-50">
                <a:latin typeface="Arial MT"/>
                <a:cs typeface="Arial MT"/>
              </a:rPr>
              <a:t> </a:t>
            </a:r>
            <a:r>
              <a:rPr sz="1300" spc="-25">
                <a:latin typeface="Arial MT"/>
                <a:cs typeface="Arial MT"/>
              </a:rPr>
              <a:t>los </a:t>
            </a:r>
            <a:r>
              <a:rPr sz="1300">
                <a:latin typeface="Arial MT"/>
                <a:cs typeface="Arial MT"/>
              </a:rPr>
              <a:t>objetivos</a:t>
            </a:r>
            <a:r>
              <a:rPr sz="1300" spc="-3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y</a:t>
            </a:r>
            <a:r>
              <a:rPr sz="1300" spc="-25">
                <a:latin typeface="Arial MT"/>
                <a:cs typeface="Arial MT"/>
              </a:rPr>
              <a:t> </a:t>
            </a:r>
            <a:r>
              <a:rPr sz="1300" spc="-20">
                <a:latin typeface="Arial MT"/>
                <a:cs typeface="Arial MT"/>
              </a:rPr>
              <a:t>metas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>
                <a:latin typeface="Arial MT"/>
                <a:cs typeface="Arial MT"/>
              </a:rPr>
              <a:t>establecidas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5797" y="2749804"/>
            <a:ext cx="488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>
                <a:solidFill>
                  <a:srgbClr val="DE9703"/>
                </a:solidFill>
                <a:latin typeface="Arial"/>
                <a:cs typeface="Arial"/>
              </a:rPr>
              <a:t>50</a:t>
            </a:r>
            <a:r>
              <a:rPr sz="1600" b="1" spc="-5">
                <a:solidFill>
                  <a:srgbClr val="DE9703"/>
                </a:solidFill>
                <a:latin typeface="Arial"/>
                <a:cs typeface="Arial"/>
              </a:rPr>
              <a:t> </a:t>
            </a:r>
            <a:r>
              <a:rPr sz="1600" b="1" spc="-50">
                <a:solidFill>
                  <a:srgbClr val="DE970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02921" y="2810068"/>
            <a:ext cx="1809750" cy="144780"/>
            <a:chOff x="3402921" y="2810068"/>
            <a:chExt cx="1809750" cy="144780"/>
          </a:xfrm>
        </p:grpSpPr>
        <p:sp>
          <p:nvSpPr>
            <p:cNvPr id="17" name="object 17"/>
            <p:cNvSpPr/>
            <p:nvPr/>
          </p:nvSpPr>
          <p:spPr>
            <a:xfrm>
              <a:off x="3402921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7" y="123169"/>
                  </a:lnTo>
                  <a:lnTo>
                    <a:pt x="1803930" y="100235"/>
                  </a:lnTo>
                  <a:lnTo>
                    <a:pt x="1809600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2021" y="2810068"/>
              <a:ext cx="144299" cy="1442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71833" y="1813051"/>
            <a:ext cx="246570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b="1" spc="-10">
                <a:solidFill>
                  <a:srgbClr val="0672E5"/>
                </a:solidFill>
                <a:latin typeface="Arial"/>
                <a:cs typeface="Arial"/>
              </a:rPr>
              <a:t>Eficiencia</a:t>
            </a:r>
            <a:endParaRPr sz="1800">
              <a:latin typeface="Arial"/>
              <a:cs typeface="Arial"/>
            </a:endParaRPr>
          </a:p>
          <a:p>
            <a:pPr marL="12700" marR="255904">
              <a:lnSpc>
                <a:spcPts val="1490"/>
              </a:lnSpc>
              <a:spcBef>
                <a:spcPts val="80"/>
              </a:spcBef>
            </a:pPr>
            <a:r>
              <a:rPr sz="1300">
                <a:latin typeface="Arial MT"/>
                <a:cs typeface="Arial MT"/>
              </a:rPr>
              <a:t>Manejo</a:t>
            </a:r>
            <a:r>
              <a:rPr sz="1300" spc="-4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y</a:t>
            </a:r>
            <a:r>
              <a:rPr sz="1300" spc="-4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distribución</a:t>
            </a:r>
            <a:r>
              <a:rPr sz="1300" spc="-40">
                <a:latin typeface="Arial MT"/>
                <a:cs typeface="Arial MT"/>
              </a:rPr>
              <a:t> </a:t>
            </a:r>
            <a:r>
              <a:rPr sz="1300" spc="-25">
                <a:latin typeface="Arial MT"/>
                <a:cs typeface="Arial MT"/>
              </a:rPr>
              <a:t>de </a:t>
            </a:r>
            <a:r>
              <a:rPr sz="1300">
                <a:latin typeface="Arial MT"/>
                <a:cs typeface="Arial MT"/>
              </a:rPr>
              <a:t>recursos</a:t>
            </a:r>
            <a:r>
              <a:rPr sz="1300" spc="-6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técnicos,</a:t>
            </a:r>
            <a:r>
              <a:rPr sz="1300" spc="-60">
                <a:latin typeface="Arial MT"/>
                <a:cs typeface="Arial MT"/>
              </a:rPr>
              <a:t> </a:t>
            </a:r>
            <a:r>
              <a:rPr sz="1300">
                <a:latin typeface="Arial MT"/>
                <a:cs typeface="Arial MT"/>
              </a:rPr>
              <a:t>humanos</a:t>
            </a:r>
            <a:r>
              <a:rPr sz="1300" spc="-55">
                <a:latin typeface="Arial MT"/>
                <a:cs typeface="Arial MT"/>
              </a:rPr>
              <a:t> </a:t>
            </a:r>
            <a:r>
              <a:rPr sz="1300" spc="-50">
                <a:latin typeface="Arial MT"/>
                <a:cs typeface="Arial MT"/>
              </a:rPr>
              <a:t>y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>
                <a:latin typeface="Arial MT"/>
                <a:cs typeface="Arial MT"/>
              </a:rPr>
              <a:t>financieros</a:t>
            </a:r>
            <a:endParaRPr sz="1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600" b="1">
                <a:solidFill>
                  <a:srgbClr val="409AFA"/>
                </a:solidFill>
                <a:latin typeface="Arial"/>
                <a:cs typeface="Arial"/>
              </a:rPr>
              <a:t>25</a:t>
            </a:r>
            <a:r>
              <a:rPr sz="1600" b="1" spc="-5">
                <a:solidFill>
                  <a:srgbClr val="409AFA"/>
                </a:solidFill>
                <a:latin typeface="Arial"/>
                <a:cs typeface="Arial"/>
              </a:rPr>
              <a:t> </a:t>
            </a:r>
            <a:r>
              <a:rPr sz="1600" b="1" spc="-50">
                <a:solidFill>
                  <a:srgbClr val="409AFA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7422" y="3161117"/>
            <a:ext cx="8223250" cy="1966595"/>
            <a:chOff x="497422" y="3161117"/>
            <a:chExt cx="8223250" cy="196659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848" y="3161117"/>
              <a:ext cx="1629958" cy="18706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7422" y="5031772"/>
              <a:ext cx="8223250" cy="0"/>
            </a:xfrm>
            <a:custGeom>
              <a:avLst/>
              <a:gdLst/>
              <a:ahLst/>
              <a:cxnLst/>
              <a:rect l="l" t="t" r="r" b="b"/>
              <a:pathLst>
                <a:path w="8223250">
                  <a:moveTo>
                    <a:pt x="0" y="0"/>
                  </a:moveTo>
                  <a:lnTo>
                    <a:pt x="8222700" y="1"/>
                  </a:lnTo>
                </a:path>
              </a:pathLst>
            </a:custGeom>
            <a:ln w="9525">
              <a:solidFill>
                <a:srgbClr val="526D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1063" y="3176454"/>
              <a:ext cx="2156679" cy="19509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502" y="3183491"/>
              <a:ext cx="1363495" cy="18705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3514" y="792988"/>
            <a:ext cx="8488680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>
                <a:latin typeface="Arial MT"/>
                <a:cs typeface="Arial MT"/>
              </a:rPr>
              <a:t>Son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instancias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que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se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crean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para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b="1">
                <a:latin typeface="Arial"/>
                <a:cs typeface="Arial"/>
              </a:rPr>
              <a:t>velar</a:t>
            </a:r>
            <a:r>
              <a:rPr sz="1600" b="1" spc="-1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por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el</a:t>
            </a:r>
            <a:r>
              <a:rPr sz="1600" b="1" spc="-1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éxito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del</a:t>
            </a:r>
            <a:r>
              <a:rPr sz="1600" b="1" spc="-1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proyecto</a:t>
            </a:r>
            <a:r>
              <a:rPr sz="1600" b="1" spc="-30">
                <a:latin typeface="Arial"/>
                <a:cs typeface="Arial"/>
              </a:rPr>
              <a:t> </a:t>
            </a:r>
            <a:r>
              <a:rPr sz="1600">
                <a:latin typeface="Arial MT"/>
                <a:cs typeface="Arial MT"/>
              </a:rPr>
              <a:t>y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la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b="1">
                <a:latin typeface="Arial"/>
                <a:cs typeface="Arial"/>
              </a:rPr>
              <a:t>correcta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ejecución</a:t>
            </a:r>
            <a:r>
              <a:rPr sz="1600" b="1" spc="-30">
                <a:latin typeface="Arial"/>
                <a:cs typeface="Arial"/>
              </a:rPr>
              <a:t> </a:t>
            </a:r>
            <a:r>
              <a:rPr sz="1600" spc="-25">
                <a:latin typeface="Arial MT"/>
                <a:cs typeface="Arial MT"/>
              </a:rPr>
              <a:t>de </a:t>
            </a:r>
            <a:r>
              <a:rPr sz="1600">
                <a:latin typeface="Arial MT"/>
                <a:cs typeface="Arial MT"/>
              </a:rPr>
              <a:t>los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recursos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técnicos,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financieros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y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humanos;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a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través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evaluaciones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periódicas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la </a:t>
            </a:r>
            <a:r>
              <a:rPr sz="1600" b="1">
                <a:latin typeface="Arial"/>
                <a:cs typeface="Arial"/>
              </a:rPr>
              <a:t>eficacia,</a:t>
            </a:r>
            <a:r>
              <a:rPr sz="1600" b="1" spc="-2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eficiencia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y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equidad</a:t>
            </a:r>
            <a:r>
              <a:rPr sz="1600" b="1" spc="-35">
                <a:latin typeface="Arial"/>
                <a:cs typeface="Arial"/>
              </a:rPr>
              <a:t> </a:t>
            </a:r>
            <a:r>
              <a:rPr sz="1600">
                <a:latin typeface="Arial MT"/>
                <a:cs typeface="Arial MT"/>
              </a:rPr>
              <a:t>en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el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desarrollo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las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 spc="-10">
                <a:latin typeface="Arial MT"/>
                <a:cs typeface="Arial MT"/>
              </a:rPr>
              <a:t>intervenciones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¿Qué</a:t>
            </a:r>
            <a:r>
              <a:rPr spc="-25"/>
              <a:t> </a:t>
            </a:r>
            <a:r>
              <a:t>son</a:t>
            </a:r>
            <a:r>
              <a:rPr spc="-30"/>
              <a:t> </a:t>
            </a:r>
            <a:r>
              <a:t>los</a:t>
            </a:r>
            <a:r>
              <a:rPr spc="-25"/>
              <a:t> </a:t>
            </a:r>
            <a:r>
              <a:t>comités</a:t>
            </a:r>
            <a:r>
              <a:rPr spc="-25"/>
              <a:t> </a:t>
            </a:r>
            <a:r>
              <a:t>de</a:t>
            </a:r>
            <a:r>
              <a:rPr spc="-25"/>
              <a:t> </a:t>
            </a:r>
            <a:r>
              <a:rPr spc="-10"/>
              <a:t>reporte?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4727" y="1624583"/>
            <a:ext cx="6672580" cy="3317240"/>
            <a:chOff x="2014727" y="1624583"/>
            <a:chExt cx="6672580" cy="3317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4727" y="1624583"/>
              <a:ext cx="5114544" cy="316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9317" y="2736963"/>
              <a:ext cx="3297555" cy="2204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2760" y="313435"/>
            <a:ext cx="7260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  <a:r>
              <a:rPr b="0" spc="-6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>
                <a:solidFill>
                  <a:srgbClr val="000000"/>
                </a:solidFill>
              </a:rPr>
              <a:t>conformación</a:t>
            </a:r>
            <a:r>
              <a:rPr spc="-6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de</a:t>
            </a:r>
            <a:r>
              <a:rPr spc="-55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los</a:t>
            </a:r>
            <a:r>
              <a:rPr spc="-55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comités</a:t>
            </a:r>
            <a:r>
              <a:rPr spc="-60">
                <a:solidFill>
                  <a:srgbClr val="000000"/>
                </a:solidFill>
              </a:rPr>
              <a:t> 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dependerá</a:t>
            </a:r>
            <a:r>
              <a:rPr b="0" spc="-55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de</a:t>
            </a:r>
            <a:r>
              <a:rPr b="0" spc="-55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5">
                <a:solidFill>
                  <a:srgbClr val="000000"/>
                </a:solidFill>
                <a:latin typeface="Arial MT"/>
                <a:cs typeface="Arial MT"/>
              </a:rPr>
              <a:t>la</a:t>
            </a:r>
          </a:p>
          <a:p>
            <a:pPr marL="12700">
              <a:lnSpc>
                <a:spcPct val="100000"/>
              </a:lnSpc>
            </a:pPr>
            <a:r>
              <a:rPr>
                <a:solidFill>
                  <a:srgbClr val="000000"/>
                </a:solidFill>
              </a:rPr>
              <a:t>naturaleza</a:t>
            </a:r>
            <a:r>
              <a:rPr spc="-65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de</a:t>
            </a:r>
            <a:r>
              <a:rPr spc="-6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los</a:t>
            </a:r>
            <a:r>
              <a:rPr spc="-6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proyectos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,</a:t>
            </a:r>
            <a:r>
              <a:rPr b="0" spc="-65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los</a:t>
            </a:r>
            <a:r>
              <a:rPr b="0" spc="-6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cuales</a:t>
            </a:r>
            <a:r>
              <a:rPr b="0" spc="-65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>
                <a:solidFill>
                  <a:srgbClr val="000000"/>
                </a:solidFill>
                <a:latin typeface="Arial MT"/>
                <a:cs typeface="Arial MT"/>
              </a:rPr>
              <a:t>pueden</a:t>
            </a:r>
            <a:r>
              <a:rPr b="0" spc="-6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0">
                <a:solidFill>
                  <a:srgbClr val="000000"/>
                </a:solidFill>
                <a:latin typeface="Arial MT"/>
                <a:cs typeface="Arial MT"/>
              </a:rPr>
              <a:t>ser: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1325" y="1341483"/>
            <a:ext cx="2084705" cy="10052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>
                <a:latin typeface="Arial"/>
                <a:cs typeface="Arial"/>
              </a:rPr>
              <a:t>Internos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7900"/>
              </a:lnSpc>
              <a:spcBef>
                <a:spcPts val="290"/>
              </a:spcBef>
            </a:pPr>
            <a:r>
              <a:rPr sz="1400">
                <a:latin typeface="Arial MT"/>
                <a:cs typeface="Arial MT"/>
              </a:rPr>
              <a:t>Conformados</a:t>
            </a:r>
            <a:r>
              <a:rPr sz="1400" spc="-6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por </a:t>
            </a:r>
            <a:r>
              <a:rPr sz="1400">
                <a:latin typeface="Arial MT"/>
                <a:cs typeface="Arial MT"/>
              </a:rPr>
              <a:t>miembros</a:t>
            </a:r>
            <a:r>
              <a:rPr sz="1400" spc="-2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de</a:t>
            </a:r>
            <a:r>
              <a:rPr sz="1400" spc="-25">
                <a:latin typeface="Arial MT"/>
                <a:cs typeface="Arial MT"/>
              </a:rPr>
              <a:t> las </a:t>
            </a:r>
            <a:r>
              <a:rPr sz="1400">
                <a:latin typeface="Arial MT"/>
                <a:cs typeface="Arial MT"/>
              </a:rPr>
              <a:t>organizaciones</a:t>
            </a:r>
            <a:r>
              <a:rPr sz="1400" spc="-75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ejecutoras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853" y="3257804"/>
            <a:ext cx="113855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latin typeface="Arial"/>
                <a:cs typeface="Arial"/>
              </a:rPr>
              <a:t>Externos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30"/>
              </a:spcBef>
            </a:pPr>
            <a:r>
              <a:rPr sz="1400">
                <a:latin typeface="Arial MT"/>
                <a:cs typeface="Arial MT"/>
              </a:rPr>
              <a:t>Integrado</a:t>
            </a:r>
            <a:r>
              <a:rPr sz="1400" spc="-4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por </a:t>
            </a:r>
            <a:r>
              <a:rPr sz="1400">
                <a:latin typeface="Arial MT"/>
                <a:cs typeface="Arial MT"/>
              </a:rPr>
              <a:t>delegados</a:t>
            </a:r>
            <a:r>
              <a:rPr sz="1400" spc="-4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de </a:t>
            </a:r>
            <a:r>
              <a:rPr sz="1400">
                <a:latin typeface="Arial MT"/>
                <a:cs typeface="Arial MT"/>
              </a:rPr>
              <a:t>una</a:t>
            </a:r>
            <a:r>
              <a:rPr sz="1400" spc="-20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entidad independiente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1447" y="1987585"/>
            <a:ext cx="4615815" cy="2343150"/>
            <a:chOff x="2091447" y="1987585"/>
            <a:chExt cx="4615815" cy="2343150"/>
          </a:xfrm>
        </p:grpSpPr>
        <p:sp>
          <p:nvSpPr>
            <p:cNvPr id="9" name="object 9"/>
            <p:cNvSpPr/>
            <p:nvPr/>
          </p:nvSpPr>
          <p:spPr>
            <a:xfrm>
              <a:off x="2091447" y="377512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299"/>
                  </a:lnTo>
                  <a:lnTo>
                    <a:pt x="65299" y="98763"/>
                  </a:lnTo>
                  <a:lnTo>
                    <a:pt x="37907" y="137514"/>
                  </a:lnTo>
                  <a:lnTo>
                    <a:pt x="17370" y="180769"/>
                  </a:lnTo>
                  <a:lnTo>
                    <a:pt x="4473" y="227742"/>
                  </a:lnTo>
                  <a:lnTo>
                    <a:pt x="0" y="277649"/>
                  </a:lnTo>
                  <a:lnTo>
                    <a:pt x="4473" y="327557"/>
                  </a:lnTo>
                  <a:lnTo>
                    <a:pt x="17370" y="374530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300"/>
                  </a:lnTo>
                  <a:lnTo>
                    <a:pt x="560848" y="555300"/>
                  </a:lnTo>
                  <a:lnTo>
                    <a:pt x="610756" y="550827"/>
                  </a:lnTo>
                  <a:lnTo>
                    <a:pt x="657729" y="537930"/>
                  </a:lnTo>
                  <a:lnTo>
                    <a:pt x="700984" y="517393"/>
                  </a:lnTo>
                  <a:lnTo>
                    <a:pt x="739735" y="490000"/>
                  </a:lnTo>
                  <a:lnTo>
                    <a:pt x="773199" y="456537"/>
                  </a:lnTo>
                  <a:lnTo>
                    <a:pt x="800592" y="417785"/>
                  </a:lnTo>
                  <a:lnTo>
                    <a:pt x="821129" y="374531"/>
                  </a:lnTo>
                  <a:lnTo>
                    <a:pt x="834026" y="327558"/>
                  </a:lnTo>
                  <a:lnTo>
                    <a:pt x="838499" y="277650"/>
                  </a:lnTo>
                  <a:lnTo>
                    <a:pt x="834027" y="227742"/>
                  </a:lnTo>
                  <a:lnTo>
                    <a:pt x="821130" y="180769"/>
                  </a:lnTo>
                  <a:lnTo>
                    <a:pt x="800593" y="137514"/>
                  </a:lnTo>
                  <a:lnTo>
                    <a:pt x="773200" y="98763"/>
                  </a:lnTo>
                  <a:lnTo>
                    <a:pt x="739736" y="65299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A78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214" y="198758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4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300"/>
                  </a:lnTo>
                  <a:lnTo>
                    <a:pt x="65299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6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B8A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8363" y="2436483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51" y="0"/>
                  </a:moveTo>
                  <a:lnTo>
                    <a:pt x="277651" y="0"/>
                  </a:lnTo>
                  <a:lnTo>
                    <a:pt x="227743" y="4473"/>
                  </a:lnTo>
                  <a:lnTo>
                    <a:pt x="180769" y="17370"/>
                  </a:lnTo>
                  <a:lnTo>
                    <a:pt x="137515" y="37907"/>
                  </a:lnTo>
                  <a:lnTo>
                    <a:pt x="98764" y="65300"/>
                  </a:lnTo>
                  <a:lnTo>
                    <a:pt x="65300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300" y="456536"/>
                  </a:lnTo>
                  <a:lnTo>
                    <a:pt x="98764" y="490000"/>
                  </a:lnTo>
                  <a:lnTo>
                    <a:pt x="137515" y="517392"/>
                  </a:lnTo>
                  <a:lnTo>
                    <a:pt x="180769" y="537929"/>
                  </a:lnTo>
                  <a:lnTo>
                    <a:pt x="227743" y="550826"/>
                  </a:lnTo>
                  <a:lnTo>
                    <a:pt x="277651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7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8" y="4473"/>
                  </a:lnTo>
                  <a:lnTo>
                    <a:pt x="560851" y="0"/>
                  </a:lnTo>
                  <a:close/>
                </a:path>
              </a:pathLst>
            </a:custGeom>
            <a:solidFill>
              <a:srgbClr val="B873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35968" y="1417247"/>
            <a:ext cx="1572895" cy="12985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765"/>
              </a:spcBef>
            </a:pPr>
            <a:r>
              <a:rPr sz="1800" b="1" spc="-10">
                <a:latin typeface="Arial"/>
                <a:cs typeface="Arial"/>
              </a:rPr>
              <a:t>Participativos</a:t>
            </a:r>
            <a:endParaRPr sz="1800">
              <a:latin typeface="Arial"/>
              <a:cs typeface="Arial"/>
            </a:endParaRPr>
          </a:p>
          <a:p>
            <a:pPr marL="12700" marR="5080" indent="493395" algn="r">
              <a:lnSpc>
                <a:spcPct val="97900"/>
              </a:lnSpc>
              <a:spcBef>
                <a:spcPts val="555"/>
              </a:spcBef>
            </a:pPr>
            <a:r>
              <a:rPr sz="1400">
                <a:latin typeface="Arial MT"/>
                <a:cs typeface="Arial MT"/>
              </a:rPr>
              <a:t>Integrado</a:t>
            </a:r>
            <a:r>
              <a:rPr sz="1400" spc="-4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por </a:t>
            </a:r>
            <a:r>
              <a:rPr sz="1400">
                <a:latin typeface="Arial MT"/>
                <a:cs typeface="Arial MT"/>
              </a:rPr>
              <a:t>actores</a:t>
            </a:r>
            <a:r>
              <a:rPr sz="1400" spc="-30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interesados </a:t>
            </a:r>
            <a:r>
              <a:rPr sz="1400">
                <a:latin typeface="Arial MT"/>
                <a:cs typeface="Arial MT"/>
              </a:rPr>
              <a:t>con</a:t>
            </a:r>
            <a:r>
              <a:rPr sz="1400" spc="-15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incidencia</a:t>
            </a:r>
            <a:endParaRPr sz="1400">
              <a:latin typeface="Arial MT"/>
              <a:cs typeface="Arial MT"/>
            </a:endParaRPr>
          </a:p>
          <a:p>
            <a:pPr marR="5715" algn="r">
              <a:lnSpc>
                <a:spcPct val="100000"/>
              </a:lnSpc>
              <a:spcBef>
                <a:spcPts val="25"/>
              </a:spcBef>
            </a:pPr>
            <a:r>
              <a:rPr sz="1400" spc="-10">
                <a:latin typeface="Arial MT"/>
                <a:cs typeface="Arial MT"/>
              </a:rPr>
              <a:t>territorial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390" y="1596184"/>
            <a:ext cx="5344574" cy="35388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9218" y="1785619"/>
            <a:ext cx="1551305" cy="12776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>
                <a:latin typeface="Arial"/>
                <a:cs typeface="Arial"/>
              </a:rPr>
              <a:t>Integrantes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465"/>
              </a:spcBef>
            </a:pPr>
            <a:r>
              <a:rPr sz="1400">
                <a:latin typeface="Arial MT"/>
                <a:cs typeface="Arial MT"/>
              </a:rPr>
              <a:t>Definir</a:t>
            </a:r>
            <a:r>
              <a:rPr sz="1400" spc="-40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quiénes</a:t>
            </a:r>
            <a:r>
              <a:rPr sz="1400" spc="-3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lo </a:t>
            </a:r>
            <a:r>
              <a:rPr sz="1400">
                <a:latin typeface="Arial MT"/>
                <a:cs typeface="Arial MT"/>
              </a:rPr>
              <a:t>integrarán</a:t>
            </a:r>
            <a:r>
              <a:rPr sz="1400" spc="-2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y</a:t>
            </a:r>
            <a:r>
              <a:rPr sz="1400" spc="-2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qué</a:t>
            </a:r>
            <a:r>
              <a:rPr sz="1400" spc="-20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rol </a:t>
            </a:r>
            <a:r>
              <a:rPr sz="1400">
                <a:latin typeface="Arial MT"/>
                <a:cs typeface="Arial MT"/>
              </a:rPr>
              <a:t>cumplirán</a:t>
            </a:r>
            <a:r>
              <a:rPr sz="1400" spc="-30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en</a:t>
            </a:r>
            <a:r>
              <a:rPr sz="1400" spc="-25">
                <a:latin typeface="Arial MT"/>
                <a:cs typeface="Arial MT"/>
              </a:rPr>
              <a:t> el </a:t>
            </a:r>
            <a:r>
              <a:rPr sz="1400" spc="-1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089" y="1927809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5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4"/>
                </a:lnTo>
                <a:lnTo>
                  <a:pt x="58750" y="484333"/>
                </a:lnTo>
                <a:lnTo>
                  <a:pt x="89185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3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4"/>
                </a:lnTo>
                <a:lnTo>
                  <a:pt x="593476" y="400745"/>
                </a:lnTo>
                <a:lnTo>
                  <a:pt x="605014" y="353891"/>
                </a:lnTo>
                <a:lnTo>
                  <a:pt x="609000" y="304500"/>
                </a:lnTo>
                <a:lnTo>
                  <a:pt x="605014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3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4527" y="21041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5427" y="1453388"/>
            <a:ext cx="1581785" cy="14966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>
                <a:latin typeface="Arial"/>
                <a:cs typeface="Arial"/>
              </a:rPr>
              <a:t>Operatividad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45"/>
              </a:spcBef>
            </a:pPr>
            <a:r>
              <a:rPr sz="1400">
                <a:latin typeface="Arial MT"/>
                <a:cs typeface="Arial MT"/>
              </a:rPr>
              <a:t>Tipo</a:t>
            </a:r>
            <a:r>
              <a:rPr sz="1400" spc="-1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y</a:t>
            </a:r>
            <a:r>
              <a:rPr sz="1400" spc="-15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temporalidad </a:t>
            </a:r>
            <a:r>
              <a:rPr sz="1400">
                <a:latin typeface="Arial MT"/>
                <a:cs typeface="Arial MT"/>
              </a:rPr>
              <a:t>de</a:t>
            </a:r>
            <a:r>
              <a:rPr sz="1400" spc="-1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las</a:t>
            </a:r>
            <a:r>
              <a:rPr sz="1400" spc="-10">
                <a:latin typeface="Arial MT"/>
                <a:cs typeface="Arial MT"/>
              </a:rPr>
              <a:t> reuniones, </a:t>
            </a:r>
            <a:r>
              <a:rPr sz="1400">
                <a:latin typeface="Arial MT"/>
                <a:cs typeface="Arial MT"/>
              </a:rPr>
              <a:t>sistema</a:t>
            </a:r>
            <a:r>
              <a:rPr sz="1400" spc="-2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de</a:t>
            </a:r>
            <a:r>
              <a:rPr sz="1400" spc="-25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trabajo, </a:t>
            </a:r>
            <a:r>
              <a:rPr sz="1400">
                <a:latin typeface="Arial MT"/>
                <a:cs typeface="Arial MT"/>
              </a:rPr>
              <a:t>métodos</a:t>
            </a:r>
            <a:r>
              <a:rPr sz="1400" spc="-3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de </a:t>
            </a:r>
            <a:r>
              <a:rPr sz="1400">
                <a:latin typeface="Arial MT"/>
                <a:cs typeface="Arial MT"/>
              </a:rPr>
              <a:t>evaluación,</a:t>
            </a:r>
            <a:r>
              <a:rPr sz="1400" spc="-60">
                <a:latin typeface="Arial MT"/>
                <a:cs typeface="Arial MT"/>
              </a:rPr>
              <a:t> </a:t>
            </a:r>
            <a:r>
              <a:rPr sz="1400" spc="-20">
                <a:latin typeface="Arial MT"/>
                <a:cs typeface="Arial MT"/>
              </a:rPr>
              <a:t>etc.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0735" y="1774951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58430" y="258571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000000"/>
                </a:solidFill>
              </a:rPr>
              <a:t>Funciones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4058430" y="589788"/>
            <a:ext cx="1769110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4"/>
              </a:spcBef>
            </a:pPr>
            <a:r>
              <a:rPr sz="1400">
                <a:latin typeface="Arial MT"/>
                <a:cs typeface="Arial MT"/>
              </a:rPr>
              <a:t>Definir</a:t>
            </a:r>
            <a:r>
              <a:rPr sz="1400" spc="-5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claramente</a:t>
            </a:r>
            <a:r>
              <a:rPr sz="1400" spc="-45">
                <a:latin typeface="Arial MT"/>
                <a:cs typeface="Arial MT"/>
              </a:rPr>
              <a:t> </a:t>
            </a:r>
            <a:r>
              <a:rPr sz="1400" spc="-25">
                <a:latin typeface="Arial MT"/>
                <a:cs typeface="Arial MT"/>
              </a:rPr>
              <a:t>las </a:t>
            </a:r>
            <a:r>
              <a:rPr sz="1400" spc="-10">
                <a:latin typeface="Arial MT"/>
                <a:cs typeface="Arial MT"/>
              </a:rPr>
              <a:t>funciones, </a:t>
            </a:r>
            <a:r>
              <a:rPr sz="1400">
                <a:latin typeface="Arial MT"/>
                <a:cs typeface="Arial MT"/>
              </a:rPr>
              <a:t>atribuciones</a:t>
            </a:r>
            <a:r>
              <a:rPr sz="1400" spc="-65">
                <a:latin typeface="Arial MT"/>
                <a:cs typeface="Arial MT"/>
              </a:rPr>
              <a:t> </a:t>
            </a:r>
            <a:r>
              <a:rPr sz="1400" spc="-50">
                <a:latin typeface="Arial MT"/>
                <a:cs typeface="Arial MT"/>
              </a:rPr>
              <a:t>y </a:t>
            </a:r>
            <a:r>
              <a:rPr sz="1400">
                <a:latin typeface="Arial MT"/>
                <a:cs typeface="Arial MT"/>
              </a:rPr>
              <a:t>reglamento</a:t>
            </a:r>
            <a:r>
              <a:rPr sz="1400" spc="-35">
                <a:latin typeface="Arial MT"/>
                <a:cs typeface="Arial MT"/>
              </a:rPr>
              <a:t> </a:t>
            </a:r>
            <a:r>
              <a:rPr sz="1400">
                <a:latin typeface="Arial MT"/>
                <a:cs typeface="Arial MT"/>
              </a:rPr>
              <a:t>del</a:t>
            </a:r>
            <a:r>
              <a:rPr sz="1400" spc="-30">
                <a:latin typeface="Arial MT"/>
                <a:cs typeface="Arial MT"/>
              </a:rPr>
              <a:t> </a:t>
            </a:r>
            <a:r>
              <a:rPr sz="1400" spc="-1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18290" y="32690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6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5"/>
                </a:lnTo>
                <a:lnTo>
                  <a:pt x="58750" y="484333"/>
                </a:lnTo>
                <a:lnTo>
                  <a:pt x="89186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4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5"/>
                </a:lnTo>
                <a:lnTo>
                  <a:pt x="593476" y="400745"/>
                </a:lnTo>
                <a:lnTo>
                  <a:pt x="605015" y="353891"/>
                </a:lnTo>
                <a:lnTo>
                  <a:pt x="609000" y="304500"/>
                </a:lnTo>
                <a:lnTo>
                  <a:pt x="605015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4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03728" y="5039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4928" y="4348988"/>
            <a:ext cx="256667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07950">
              <a:lnSpc>
                <a:spcPts val="2110"/>
              </a:lnSpc>
              <a:spcBef>
                <a:spcPts val="210"/>
              </a:spcBef>
            </a:pP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hora</a:t>
            </a:r>
            <a:r>
              <a:rPr sz="1800" b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r>
              <a:rPr sz="1800" b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sz="1800" b="1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tenga</a:t>
            </a:r>
            <a:r>
              <a:rPr sz="1800" b="1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FF"/>
                </a:solidFill>
                <a:latin typeface="Arial"/>
                <a:cs typeface="Arial"/>
              </a:rPr>
              <a:t>cuenta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5303" y="746759"/>
            <a:ext cx="5416550" cy="3370579"/>
            <a:chOff x="3575303" y="746759"/>
            <a:chExt cx="5416550" cy="3370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5303" y="746759"/>
              <a:ext cx="5416296" cy="32979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368" y="2236666"/>
              <a:ext cx="2705352" cy="18806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092" y="783844"/>
            <a:ext cx="3091180" cy="30886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3180">
              <a:lnSpc>
                <a:spcPts val="1900"/>
              </a:lnSpc>
              <a:spcBef>
                <a:spcPts val="180"/>
              </a:spcBef>
            </a:pPr>
            <a:r>
              <a:rPr sz="1600">
                <a:latin typeface="Arial MT"/>
                <a:cs typeface="Arial MT"/>
              </a:rPr>
              <a:t>Más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allá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las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funciones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de </a:t>
            </a:r>
            <a:r>
              <a:rPr sz="1600">
                <a:latin typeface="Arial MT"/>
                <a:cs typeface="Arial MT"/>
              </a:rPr>
              <a:t>veeduría</a:t>
            </a:r>
            <a:r>
              <a:rPr sz="1600" spc="-4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o</a:t>
            </a:r>
            <a:r>
              <a:rPr sz="1600" spc="-4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sancionatorias,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los </a:t>
            </a:r>
            <a:r>
              <a:rPr sz="1600">
                <a:latin typeface="Arial MT"/>
                <a:cs typeface="Arial MT"/>
              </a:rPr>
              <a:t>comités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reporte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son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spc="-10">
                <a:latin typeface="Arial MT"/>
                <a:cs typeface="Arial MT"/>
              </a:rPr>
              <a:t>instancias </a:t>
            </a:r>
            <a:r>
              <a:rPr sz="1600">
                <a:latin typeface="Arial MT"/>
                <a:cs typeface="Arial MT"/>
              </a:rPr>
              <a:t>que</a:t>
            </a:r>
            <a:r>
              <a:rPr sz="1600" spc="-3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contribuyen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a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direccionar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el </a:t>
            </a:r>
            <a:r>
              <a:rPr sz="1600">
                <a:latin typeface="Arial MT"/>
                <a:cs typeface="Arial MT"/>
              </a:rPr>
              <a:t>proyecto,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y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spc="-10">
                <a:latin typeface="Arial MT"/>
                <a:cs typeface="Arial MT"/>
              </a:rPr>
              <a:t>permiten: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>
              <a:latin typeface="Arial MT"/>
              <a:cs typeface="Arial MT"/>
            </a:endParaRPr>
          </a:p>
          <a:p>
            <a:pPr marL="298450" marR="5080" indent="-285750">
              <a:lnSpc>
                <a:spcPts val="1900"/>
              </a:lnSpc>
              <a:buChar char="•"/>
              <a:tabLst>
                <a:tab pos="298450" algn="l"/>
              </a:tabLst>
            </a:pPr>
            <a:r>
              <a:rPr sz="1600">
                <a:latin typeface="Arial MT"/>
                <a:cs typeface="Arial MT"/>
              </a:rPr>
              <a:t>La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 b="1">
                <a:latin typeface="Arial"/>
                <a:cs typeface="Arial"/>
              </a:rPr>
              <a:t>participación</a:t>
            </a:r>
            <a:r>
              <a:rPr sz="1600" b="1" spc="-15">
                <a:latin typeface="Arial"/>
                <a:cs typeface="Arial"/>
              </a:rPr>
              <a:t> </a:t>
            </a:r>
            <a:r>
              <a:rPr sz="1600" b="1">
                <a:latin typeface="Arial"/>
                <a:cs typeface="Arial"/>
              </a:rPr>
              <a:t>activa</a:t>
            </a:r>
            <a:r>
              <a:rPr sz="1600" b="1" spc="-20">
                <a:latin typeface="Arial"/>
                <a:cs typeface="Arial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los </a:t>
            </a:r>
            <a:r>
              <a:rPr sz="1600">
                <a:latin typeface="Arial MT"/>
                <a:cs typeface="Arial MT"/>
              </a:rPr>
              <a:t>actores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 spc="-10">
                <a:latin typeface="Arial MT"/>
                <a:cs typeface="Arial MT"/>
              </a:rPr>
              <a:t>interesados</a:t>
            </a:r>
            <a:endParaRPr sz="1600">
              <a:latin typeface="Arial MT"/>
              <a:cs typeface="Arial MT"/>
            </a:endParaRPr>
          </a:p>
          <a:p>
            <a:pPr marL="298450" marR="66675" indent="-285750">
              <a:lnSpc>
                <a:spcPts val="19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600">
                <a:latin typeface="Arial MT"/>
                <a:cs typeface="Arial MT"/>
              </a:rPr>
              <a:t>La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 b="1">
                <a:latin typeface="Arial"/>
                <a:cs typeface="Arial"/>
              </a:rPr>
              <a:t>sistematización</a:t>
            </a:r>
            <a:r>
              <a:rPr sz="1600" b="1" spc="-30">
                <a:latin typeface="Arial"/>
                <a:cs typeface="Arial"/>
              </a:rPr>
              <a:t> </a:t>
            </a:r>
            <a:r>
              <a:rPr sz="1600">
                <a:latin typeface="Arial MT"/>
                <a:cs typeface="Arial MT"/>
              </a:rPr>
              <a:t>de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 spc="-25">
                <a:latin typeface="Arial MT"/>
                <a:cs typeface="Arial MT"/>
              </a:rPr>
              <a:t>la </a:t>
            </a:r>
            <a:r>
              <a:rPr sz="1600">
                <a:latin typeface="Arial MT"/>
                <a:cs typeface="Arial MT"/>
              </a:rPr>
              <a:t>experiencia</a:t>
            </a:r>
            <a:r>
              <a:rPr sz="1600" spc="-25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y</a:t>
            </a:r>
            <a:r>
              <a:rPr sz="1600" spc="-20">
                <a:latin typeface="Arial MT"/>
                <a:cs typeface="Arial MT"/>
              </a:rPr>
              <a:t> </a:t>
            </a:r>
            <a:r>
              <a:rPr sz="1600">
                <a:latin typeface="Arial MT"/>
                <a:cs typeface="Arial MT"/>
              </a:rPr>
              <a:t>los</a:t>
            </a:r>
            <a:r>
              <a:rPr sz="1600" spc="-15">
                <a:latin typeface="Arial MT"/>
                <a:cs typeface="Arial MT"/>
              </a:rPr>
              <a:t> </a:t>
            </a:r>
            <a:r>
              <a:rPr sz="1600" spc="-10">
                <a:latin typeface="Arial MT"/>
                <a:cs typeface="Arial MT"/>
              </a:rPr>
              <a:t>aprendizajes</a:t>
            </a:r>
            <a:endParaRPr sz="1600">
              <a:latin typeface="Arial MT"/>
              <a:cs typeface="Arial MT"/>
            </a:endParaRPr>
          </a:p>
          <a:p>
            <a:pPr marL="298450" marR="832485" indent="-285750">
              <a:lnSpc>
                <a:spcPct val="105000"/>
              </a:lnSpc>
              <a:spcBef>
                <a:spcPts val="415"/>
              </a:spcBef>
              <a:buChar char="•"/>
              <a:tabLst>
                <a:tab pos="298450" algn="l"/>
              </a:tabLst>
            </a:pPr>
            <a:r>
              <a:rPr sz="1600">
                <a:latin typeface="Arial MT"/>
                <a:cs typeface="Arial MT"/>
              </a:rPr>
              <a:t>La</a:t>
            </a:r>
            <a:r>
              <a:rPr sz="1600" spc="-30">
                <a:latin typeface="Arial MT"/>
                <a:cs typeface="Arial MT"/>
              </a:rPr>
              <a:t> </a:t>
            </a:r>
            <a:r>
              <a:rPr sz="1600" b="1">
                <a:latin typeface="Arial"/>
                <a:cs typeface="Arial"/>
              </a:rPr>
              <a:t>innovación</a:t>
            </a:r>
            <a:r>
              <a:rPr sz="1600" b="1" spc="-25">
                <a:latin typeface="Arial"/>
                <a:cs typeface="Arial"/>
              </a:rPr>
              <a:t> </a:t>
            </a:r>
            <a:r>
              <a:rPr sz="1600" spc="-10">
                <a:latin typeface="Arial MT"/>
                <a:cs typeface="Arial MT"/>
              </a:rPr>
              <a:t>socio- institucional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3230"/>
            <a:ext cx="2413000" cy="454659"/>
          </a:xfrm>
          <a:custGeom>
            <a:avLst/>
            <a:gdLst/>
            <a:ahLst/>
            <a:cxnLst/>
            <a:rect l="l" t="t" r="r" b="b"/>
            <a:pathLst>
              <a:path w="2413000" h="454659">
                <a:moveTo>
                  <a:pt x="2413000" y="227139"/>
                </a:moveTo>
                <a:lnTo>
                  <a:pt x="2408377" y="181368"/>
                </a:lnTo>
                <a:lnTo>
                  <a:pt x="2395143" y="138722"/>
                </a:lnTo>
                <a:lnTo>
                  <a:pt x="2374201" y="100139"/>
                </a:lnTo>
                <a:lnTo>
                  <a:pt x="2346464" y="66522"/>
                </a:lnTo>
                <a:lnTo>
                  <a:pt x="2312847" y="38785"/>
                </a:lnTo>
                <a:lnTo>
                  <a:pt x="2274265" y="17843"/>
                </a:lnTo>
                <a:lnTo>
                  <a:pt x="2231631" y="4610"/>
                </a:lnTo>
                <a:lnTo>
                  <a:pt x="2185847" y="0"/>
                </a:lnTo>
                <a:lnTo>
                  <a:pt x="387896" y="0"/>
                </a:lnTo>
                <a:lnTo>
                  <a:pt x="221894" y="0"/>
                </a:lnTo>
                <a:lnTo>
                  <a:pt x="0" y="0"/>
                </a:lnTo>
                <a:lnTo>
                  <a:pt x="0" y="179349"/>
                </a:lnTo>
                <a:lnTo>
                  <a:pt x="0" y="274942"/>
                </a:lnTo>
                <a:lnTo>
                  <a:pt x="0" y="454279"/>
                </a:lnTo>
                <a:lnTo>
                  <a:pt x="221894" y="454279"/>
                </a:lnTo>
                <a:lnTo>
                  <a:pt x="387896" y="454279"/>
                </a:lnTo>
                <a:lnTo>
                  <a:pt x="2185847" y="454279"/>
                </a:lnTo>
                <a:lnTo>
                  <a:pt x="2231631" y="449668"/>
                </a:lnTo>
                <a:lnTo>
                  <a:pt x="2274265" y="436435"/>
                </a:lnTo>
                <a:lnTo>
                  <a:pt x="2312847" y="415493"/>
                </a:lnTo>
                <a:lnTo>
                  <a:pt x="2346464" y="387756"/>
                </a:lnTo>
                <a:lnTo>
                  <a:pt x="2374201" y="354139"/>
                </a:lnTo>
                <a:lnTo>
                  <a:pt x="2395143" y="315556"/>
                </a:lnTo>
                <a:lnTo>
                  <a:pt x="2408377" y="272923"/>
                </a:lnTo>
                <a:lnTo>
                  <a:pt x="2413000" y="227139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100"/>
              </a:spcBef>
            </a:pPr>
            <a:r>
              <a:rPr spc="-10"/>
              <a:t>Recuerde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4587197"/>
            <a:ext cx="9144000" cy="556895"/>
          </a:xfrm>
          <a:custGeom>
            <a:avLst/>
            <a:gdLst/>
            <a:ahLst/>
            <a:cxnLst/>
            <a:rect l="l" t="t" r="r" b="b"/>
            <a:pathLst>
              <a:path w="9144000" h="556895">
                <a:moveTo>
                  <a:pt x="9144000" y="0"/>
                </a:moveTo>
                <a:lnTo>
                  <a:pt x="0" y="0"/>
                </a:lnTo>
                <a:lnTo>
                  <a:pt x="0" y="556302"/>
                </a:lnTo>
                <a:lnTo>
                  <a:pt x="9144000" y="55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45" y="4662932"/>
            <a:ext cx="87452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>
                <a:latin typeface="Arial"/>
                <a:cs typeface="Arial"/>
              </a:rPr>
              <a:t>Referencia:</a:t>
            </a:r>
            <a:r>
              <a:rPr sz="1200" b="1" spc="-20">
                <a:latin typeface="Arial"/>
                <a:cs typeface="Arial"/>
              </a:rPr>
              <a:t> </a:t>
            </a:r>
            <a:r>
              <a:rPr sz="1200">
                <a:latin typeface="Arial MT"/>
                <a:cs typeface="Arial MT"/>
              </a:rPr>
              <a:t>MMAyA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-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Ministerio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de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Medio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Ambiente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y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Agua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de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Bolivia.</a:t>
            </a:r>
            <a:r>
              <a:rPr sz="1200" spc="-2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(2019).</a:t>
            </a:r>
            <a:r>
              <a:rPr sz="1200" spc="-2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Guía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para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la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conformación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de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comités</a:t>
            </a:r>
            <a:r>
              <a:rPr sz="1200" spc="-2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de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 spc="-10">
                <a:latin typeface="Arial MT"/>
                <a:cs typeface="Arial MT"/>
              </a:rPr>
              <a:t>gestión. </a:t>
            </a:r>
            <a:r>
              <a:rPr sz="1200">
                <a:latin typeface="Arial MT"/>
                <a:cs typeface="Arial MT"/>
              </a:rPr>
              <a:t>Unión</a:t>
            </a:r>
            <a:r>
              <a:rPr sz="1200" spc="-45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Europea,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WWF.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En</a:t>
            </a:r>
            <a:r>
              <a:rPr sz="1200" spc="-40">
                <a:latin typeface="Arial MT"/>
                <a:cs typeface="Arial MT"/>
              </a:rPr>
              <a:t> </a:t>
            </a:r>
            <a:r>
              <a:rPr sz="1200">
                <a:latin typeface="Arial MT"/>
                <a:cs typeface="Arial MT"/>
              </a:rPr>
              <a:t>línea:</a:t>
            </a:r>
            <a:r>
              <a:rPr sz="1200" spc="-30">
                <a:latin typeface="Arial MT"/>
                <a:cs typeface="Arial MT"/>
              </a:rPr>
              <a:t> </a:t>
            </a:r>
            <a:r>
              <a:rPr sz="1200" u="sng" spc="-10">
                <a:solidFill>
                  <a:srgbClr val="2D22F9"/>
                </a:solidFill>
                <a:uFill>
                  <a:solidFill>
                    <a:srgbClr val="2D22F9"/>
                  </a:solidFill>
                </a:uFill>
                <a:latin typeface="Arial MT"/>
                <a:cs typeface="Arial MT"/>
              </a:rPr>
              <a:t>https://bit.ly/3nBCMBU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7088" y="57911"/>
            <a:ext cx="3075432" cy="5608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F367DA-3F9A-F855-FBB9-7DD9551F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AFB0D72-BF73-E1AA-48E8-078FD9B8525A}"/>
              </a:ext>
            </a:extLst>
          </p:cNvPr>
          <p:cNvSpPr/>
          <p:nvPr/>
        </p:nvSpPr>
        <p:spPr>
          <a:xfrm>
            <a:off x="0" y="93222"/>
            <a:ext cx="8015272" cy="762000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70701C2-A744-6F75-51C4-551000D5F7DA}"/>
              </a:ext>
            </a:extLst>
          </p:cNvPr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A8A6899-AE24-ACBE-22C6-4AC765BFF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600" y="133350"/>
            <a:ext cx="76916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000" dirty="0"/>
              <a:t>En la </a:t>
            </a:r>
            <a:r>
              <a:rPr lang="es-CO" sz="2000" dirty="0" err="1"/>
              <a:t>SbN</a:t>
            </a:r>
            <a:r>
              <a:rPr lang="es-CO" sz="2000" dirty="0"/>
              <a:t> de sistemas agroforestales se plantean los siguientes comités e instancias de articulación y reporte</a:t>
            </a:r>
            <a:endParaRPr sz="2000" spc="-10" dirty="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4E1CED8D-C445-0E27-8A62-55160B6761F2}"/>
              </a:ext>
            </a:extLst>
          </p:cNvPr>
          <p:cNvSpPr/>
          <p:nvPr/>
        </p:nvSpPr>
        <p:spPr>
          <a:xfrm>
            <a:off x="152401" y="1775660"/>
            <a:ext cx="1949116" cy="9659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>
                <a:latin typeface="Arial MT"/>
              </a:rPr>
              <a:t>Comité local / organizacional de seguimiento al proyecto de establecimiento de sistemas agroforestales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26AFB5-AA09-EA8E-76DC-8E56E8B07492}"/>
              </a:ext>
            </a:extLst>
          </p:cNvPr>
          <p:cNvSpPr/>
          <p:nvPr/>
        </p:nvSpPr>
        <p:spPr>
          <a:xfrm>
            <a:off x="639160" y="1221205"/>
            <a:ext cx="7376112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  <a:latin typeface="Arial MT"/>
              </a:rPr>
              <a:t>Organizaciones de productores y actores interesados en SAF Cacao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6EC9DA3-8581-85EA-2B10-C0663E142819}"/>
              </a:ext>
            </a:extLst>
          </p:cNvPr>
          <p:cNvSpPr txBox="1"/>
          <p:nvPr/>
        </p:nvSpPr>
        <p:spPr>
          <a:xfrm>
            <a:off x="6071936" y="1736197"/>
            <a:ext cx="25948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000" dirty="0">
                <a:latin typeface="Arial MT"/>
              </a:rPr>
              <a:t>Pueden participar: </a:t>
            </a:r>
          </a:p>
          <a:p>
            <a:pPr algn="just"/>
            <a:r>
              <a:rPr lang="es-CO" sz="1000" dirty="0">
                <a:latin typeface="Arial MT"/>
              </a:rPr>
              <a:t>Familias productoras, Organizaciones o asociaciones de productores, Cooperantes o financiadores del proyecto de la </a:t>
            </a:r>
            <a:r>
              <a:rPr lang="es-CO" sz="1000" dirty="0" err="1">
                <a:latin typeface="Arial MT"/>
              </a:rPr>
              <a:t>SbN</a:t>
            </a:r>
            <a:r>
              <a:rPr lang="es-CO" sz="1000" dirty="0">
                <a:latin typeface="Arial MT"/>
              </a:rPr>
              <a:t> sistemas agroforestales. </a:t>
            </a:r>
          </a:p>
          <a:p>
            <a:pPr algn="just"/>
            <a:r>
              <a:rPr lang="es-CO" sz="1000" dirty="0">
                <a:latin typeface="Arial MT"/>
              </a:rPr>
              <a:t>Organismos de soporte cómo: Instituto SINCHI, Fedecacao, secretarías de agricultura, ICA; entre otros. </a:t>
            </a:r>
          </a:p>
          <a:p>
            <a:pPr algn="just"/>
            <a:r>
              <a:rPr lang="es-CO" sz="1000" dirty="0">
                <a:latin typeface="Arial MT"/>
              </a:rPr>
              <a:t>Clientes/compradores: Nacional de Chocolates, </a:t>
            </a:r>
            <a:r>
              <a:rPr lang="es-CO" sz="1000" dirty="0" err="1">
                <a:latin typeface="Arial MT"/>
              </a:rPr>
              <a:t>Luker</a:t>
            </a:r>
            <a:r>
              <a:rPr lang="es-CO" sz="1000" dirty="0">
                <a:latin typeface="Arial MT"/>
              </a:rPr>
              <a:t>, </a:t>
            </a:r>
            <a:r>
              <a:rPr lang="es-CO" sz="1000" dirty="0" err="1">
                <a:latin typeface="Arial MT"/>
              </a:rPr>
              <a:t>Okanta</a:t>
            </a:r>
            <a:r>
              <a:rPr lang="es-CO" sz="1000" dirty="0">
                <a:latin typeface="Arial MT"/>
              </a:rPr>
              <a:t>, y otros.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0045DEC-5086-6724-E157-1764E7BA8919}"/>
              </a:ext>
            </a:extLst>
          </p:cNvPr>
          <p:cNvSpPr txBox="1"/>
          <p:nvPr/>
        </p:nvSpPr>
        <p:spPr>
          <a:xfrm>
            <a:off x="2036171" y="1882666"/>
            <a:ext cx="2151995" cy="2092881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just"/>
            <a:r>
              <a:rPr lang="es-CO" sz="1000">
                <a:latin typeface="Arial MT"/>
              </a:rPr>
              <a:t>Encargado del seguimiento a la implementación del proyecto sistemas agroforestales (con cacao, caucho y frutales amazónicos) y en defensa de las peticiones, quejas, inquietudes, reclamos y sugerencias de sus asociados y familias productoras. </a:t>
            </a:r>
          </a:p>
          <a:p>
            <a:pPr algn="just"/>
            <a:endParaRPr lang="es-CO" sz="1000">
              <a:latin typeface="Arial MT"/>
            </a:endParaRPr>
          </a:p>
          <a:p>
            <a:pPr algn="just"/>
            <a:r>
              <a:rPr lang="es-CO" sz="1000">
                <a:latin typeface="Arial MT"/>
              </a:rPr>
              <a:t>Se recomienda compartir con los participantes y el público en general piezas comunicativas con los logros del proyecto. </a:t>
            </a: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D9D785A5-5AA5-E31B-A7B4-19896DD3C50D}"/>
              </a:ext>
            </a:extLst>
          </p:cNvPr>
          <p:cNvSpPr/>
          <p:nvPr/>
        </p:nvSpPr>
        <p:spPr>
          <a:xfrm>
            <a:off x="4442669" y="1918868"/>
            <a:ext cx="1576367" cy="11068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rial MT"/>
              </a:rPr>
              <a:t>Promueve la articulación de la oferta institucional con las familias productoras en el territorio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276D3A17-DCC1-1534-E21B-256249E6D061}"/>
              </a:ext>
            </a:extLst>
          </p:cNvPr>
          <p:cNvSpPr/>
          <p:nvPr/>
        </p:nvSpPr>
        <p:spPr>
          <a:xfrm>
            <a:off x="4450226" y="3175800"/>
            <a:ext cx="1576367" cy="103346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Arial MT"/>
              </a:rPr>
              <a:t>Realiza la divulgación de logros, aprendizajes y oportunidades de mejora.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6CE83A5-67A0-E466-F330-7CE5654F1E78}"/>
              </a:ext>
            </a:extLst>
          </p:cNvPr>
          <p:cNvSpPr txBox="1"/>
          <p:nvPr/>
        </p:nvSpPr>
        <p:spPr>
          <a:xfrm>
            <a:off x="6071936" y="3377997"/>
            <a:ext cx="25787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400"/>
            </a:lvl1pPr>
          </a:lstStyle>
          <a:p>
            <a:pPr algn="just"/>
            <a:r>
              <a:rPr lang="es-CO" sz="1000" dirty="0">
                <a:latin typeface="Arial MT"/>
              </a:rPr>
              <a:t>Se recomienda informar con regularidad a aliados y actores de interés (</a:t>
            </a:r>
            <a:r>
              <a:rPr lang="es-CO" sz="1000" dirty="0" err="1">
                <a:latin typeface="Arial MT"/>
              </a:rPr>
              <a:t>skateholders</a:t>
            </a:r>
            <a:r>
              <a:rPr lang="es-CO" sz="1000" dirty="0">
                <a:latin typeface="Arial MT"/>
              </a:rPr>
              <a:t>) sobre los avances y logros del proyecto, de manera que puedan articularse y realizar actividades conjuntas.  Esta divulgación puede realizarse con publicaciones o balances. </a:t>
            </a:r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FA8524FD-536A-F874-7C91-B3DCDD3C5048}"/>
              </a:ext>
            </a:extLst>
          </p:cNvPr>
          <p:cNvSpPr/>
          <p:nvPr/>
        </p:nvSpPr>
        <p:spPr>
          <a:xfrm>
            <a:off x="923164" y="2845487"/>
            <a:ext cx="592630" cy="1323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Arial MT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41D3BE4-76DE-EFE8-85E5-2554002F7526}"/>
              </a:ext>
            </a:extLst>
          </p:cNvPr>
          <p:cNvSpPr txBox="1"/>
          <p:nvPr/>
        </p:nvSpPr>
        <p:spPr>
          <a:xfrm>
            <a:off x="1219479" y="4093852"/>
            <a:ext cx="2289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just">
              <a:defRPr sz="1000"/>
            </a:lvl1pPr>
          </a:lstStyle>
          <a:p>
            <a:r>
              <a:rPr lang="es-CO">
                <a:latin typeface="Arial MT"/>
              </a:rPr>
              <a:t>Empoderamiento de la organización local para garantizar la sostenibilidad y ampliación de la cobertura de acción de la </a:t>
            </a:r>
            <a:r>
              <a:rPr lang="es-CO" err="1">
                <a:latin typeface="Arial MT"/>
              </a:rPr>
              <a:t>SbN</a:t>
            </a:r>
            <a:r>
              <a:rPr lang="es-CO">
                <a:latin typeface="Arial MT"/>
              </a:rPr>
              <a:t>. 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BD079C5-5421-57CC-7D3B-1C163B53375F}"/>
              </a:ext>
            </a:extLst>
          </p:cNvPr>
          <p:cNvSpPr txBox="1"/>
          <p:nvPr/>
        </p:nvSpPr>
        <p:spPr>
          <a:xfrm>
            <a:off x="3493168" y="4812322"/>
            <a:ext cx="54937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50"/>
              <a:t>Fuente: Corporación Biocomercio Sostenible, 2025</a:t>
            </a:r>
          </a:p>
        </p:txBody>
      </p:sp>
    </p:spTree>
    <p:extLst>
      <p:ext uri="{BB962C8B-B14F-4D97-AF65-F5344CB8AC3E}">
        <p14:creationId xmlns:p14="http://schemas.microsoft.com/office/powerpoint/2010/main" val="3169108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1A1BF5-5BC9-E824-87BD-32AA2E5E7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E1CED8D-C445-0E27-8A62-55160B6761F2}"/>
              </a:ext>
            </a:extLst>
          </p:cNvPr>
          <p:cNvSpPr/>
          <p:nvPr/>
        </p:nvSpPr>
        <p:spPr>
          <a:xfrm>
            <a:off x="2442039" y="1635862"/>
            <a:ext cx="2129961" cy="9358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200" dirty="0">
                <a:latin typeface="Arial MT"/>
              </a:rPr>
              <a:t>Comité técnico de seguimiento con el financiador/ cooperante.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026AFB5-AA09-EA8E-76DC-8E56E8B07492}"/>
              </a:ext>
            </a:extLst>
          </p:cNvPr>
          <p:cNvSpPr/>
          <p:nvPr/>
        </p:nvSpPr>
        <p:spPr>
          <a:xfrm>
            <a:off x="3190781" y="1051329"/>
            <a:ext cx="3882593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400" dirty="0">
                <a:solidFill>
                  <a:schemeClr val="tx1"/>
                </a:solidFill>
                <a:latin typeface="Arial MT"/>
              </a:rPr>
              <a:t>Organización implementadora y financiadores</a:t>
            </a:r>
          </a:p>
        </p:txBody>
      </p:sp>
      <p:sp>
        <p:nvSpPr>
          <p:cNvPr id="6" name="CuadroTexto 31">
            <a:extLst>
              <a:ext uri="{FF2B5EF4-FFF2-40B4-BE49-F238E27FC236}">
                <a16:creationId xmlns:a16="http://schemas.microsoft.com/office/drawing/2014/main" id="{C0045DEC-5086-6724-E157-1764E7BA8919}"/>
              </a:ext>
            </a:extLst>
          </p:cNvPr>
          <p:cNvSpPr txBox="1"/>
          <p:nvPr/>
        </p:nvSpPr>
        <p:spPr>
          <a:xfrm>
            <a:off x="4572000" y="1959675"/>
            <a:ext cx="2047709" cy="1631216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kern="0"/>
            </a:defPPr>
            <a:lvl1pPr algn="just">
              <a:defRPr sz="1000">
                <a:latin typeface="Arial MT"/>
              </a:defRPr>
            </a:lvl1pPr>
          </a:lstStyle>
          <a:p>
            <a:r>
              <a:rPr lang="es-CO" dirty="0"/>
              <a:t>Encargado del seguimiento a la implementación del plan de acción, ejecución de presupuesto y logro de metas. </a:t>
            </a:r>
          </a:p>
          <a:p>
            <a:r>
              <a:rPr lang="es-CO" dirty="0"/>
              <a:t>Evalúa periódicamente el cumplimiento de actividades e indicadores, dificultades presentadas en la implementación y oportunidades de mejora. 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FA8524FD-536A-F874-7C91-B3DCDD3C5048}"/>
              </a:ext>
            </a:extLst>
          </p:cNvPr>
          <p:cNvSpPr/>
          <p:nvPr/>
        </p:nvSpPr>
        <p:spPr>
          <a:xfrm>
            <a:off x="3474786" y="2675611"/>
            <a:ext cx="592630" cy="1323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>
              <a:latin typeface="Arial MT"/>
            </a:endParaRPr>
          </a:p>
        </p:txBody>
      </p:sp>
      <p:sp>
        <p:nvSpPr>
          <p:cNvPr id="8" name="CuadroTexto 41">
            <a:extLst>
              <a:ext uri="{FF2B5EF4-FFF2-40B4-BE49-F238E27FC236}">
                <a16:creationId xmlns:a16="http://schemas.microsoft.com/office/drawing/2014/main" id="{A41D3BE4-76DE-EFE8-85E5-2554002F7526}"/>
              </a:ext>
            </a:extLst>
          </p:cNvPr>
          <p:cNvSpPr txBox="1"/>
          <p:nvPr/>
        </p:nvSpPr>
        <p:spPr>
          <a:xfrm>
            <a:off x="4035703" y="3760868"/>
            <a:ext cx="2486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</a:lstStyle>
          <a:p>
            <a:r>
              <a:rPr lang="es-CO" sz="1100" dirty="0">
                <a:latin typeface="Arial MT"/>
              </a:rPr>
              <a:t>Se propone lograr la implementación eficiente y transparente del proyecto, con miras a la replicabilidad de aprendizajes en proyectos similares. 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70F7434E-D4C7-4C5F-4EC8-98C6F272CBFF}"/>
              </a:ext>
            </a:extLst>
          </p:cNvPr>
          <p:cNvSpPr/>
          <p:nvPr/>
        </p:nvSpPr>
        <p:spPr>
          <a:xfrm>
            <a:off x="0" y="93222"/>
            <a:ext cx="8015272" cy="762000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7">
            <a:extLst>
              <a:ext uri="{FF2B5EF4-FFF2-40B4-BE49-F238E27FC236}">
                <a16:creationId xmlns:a16="http://schemas.microsoft.com/office/drawing/2014/main" id="{879D672B-BF50-F99A-1845-D634C8BAA952}"/>
              </a:ext>
            </a:extLst>
          </p:cNvPr>
          <p:cNvSpPr txBox="1">
            <a:spLocks/>
          </p:cNvSpPr>
          <p:nvPr/>
        </p:nvSpPr>
        <p:spPr>
          <a:xfrm>
            <a:off x="228600" y="133350"/>
            <a:ext cx="76916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z="2000" dirty="0"/>
              <a:t>En la </a:t>
            </a:r>
            <a:r>
              <a:rPr lang="es-ES" sz="2000" dirty="0" err="1"/>
              <a:t>SbN</a:t>
            </a:r>
            <a:r>
              <a:rPr lang="es-ES" sz="2000" dirty="0"/>
              <a:t> de sistemas agroforestales se plantean los siguientes comités e instancias de articulación y reporte</a:t>
            </a:r>
            <a:endParaRPr lang="es-ES" sz="2000" spc="-10" dirty="0"/>
          </a:p>
        </p:txBody>
      </p:sp>
    </p:spTree>
    <p:extLst>
      <p:ext uri="{BB962C8B-B14F-4D97-AF65-F5344CB8AC3E}">
        <p14:creationId xmlns:p14="http://schemas.microsoft.com/office/powerpoint/2010/main" val="16769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ADDD40-721B-1696-BBA6-6C058ACC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7FB6DC8-AFC8-0234-3DB2-D5AE4AF964B2}"/>
              </a:ext>
            </a:extLst>
          </p:cNvPr>
          <p:cNvSpPr txBox="1"/>
          <p:nvPr/>
        </p:nvSpPr>
        <p:spPr>
          <a:xfrm>
            <a:off x="914400" y="-8934450"/>
            <a:ext cx="6705600" cy="2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0589C1-AB46-7947-CD13-53F465B2A7D1}"/>
              </a:ext>
            </a:extLst>
          </p:cNvPr>
          <p:cNvSpPr txBox="1"/>
          <p:nvPr/>
        </p:nvSpPr>
        <p:spPr>
          <a:xfrm>
            <a:off x="234773" y="895350"/>
            <a:ext cx="8561804" cy="3950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 documento “Guía práctica para la articulación de iniciativas de monitoreo comunitario con el Sistema de Monitoreo de Bosques y Carbono de Colombia” (IDEAM–</a:t>
            </a:r>
            <a:r>
              <a:rPr lang="es-CO" sz="900" kern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–WWF, 2021), se identifican las siguientes instancias de reporte y articulación para el monitoreo forestal comunitario, diferenciadas por orden nacional y regional, con citas en normas APA según el propio documento.</a:t>
            </a:r>
            <a:endParaRPr lang="es-CO" sz="900" kern="10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nacional</a:t>
            </a:r>
            <a:br>
              <a:rPr lang="es-CO" sz="900" b="1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de Monitoreo de Bosques y Carbono (</a:t>
            </a:r>
            <a:r>
              <a:rPr lang="es-CO" sz="900" u="sng" kern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/IDEAM):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Publica la cifra anual nacional de bosques y deforestación, los Reportes Semanales de ATD (alertas tempranas) y boletines trimestrales de DTD (detecciones), que incluyen ubicación y causas, útiles para articular reportes comunitarios con el sistema oficial. (IDEAM, 2021, pp. 55–70, 33–41).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 Nacional de Monitoreo Comunitario Participativo (RNMCP) y su “Mesa de MCP”: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Espacio nacional (en el marco del Seminario Nacional de Monitoreo de la Cobertura Forestal del IDEAM) donde iniciativas locales socializan avances, retos y propuestas; funciona como instancia de intercambio y reporte entre comunidades e IDEAM. (IDEAM, 2021, pp. 4–13, 15–23).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SIAC – Sistema de Información Ambiental de Colombia: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Marco nacional que integra actores e información (liderado por </a:t>
            </a:r>
            <a:r>
              <a:rPr lang="es-CO" sz="900" kern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IDEAM, institutos del SINA, AAR y urbanas, ANLA, PNN), que sirve como portal de consulta y descarga de datos ambientales relevantes para reportes. (IDEAM, 2021, pp. 50–58, 79–86).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Instrumentos nacionales complementarios (IDEAM):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IFN – Inventario Forestal Nacional: genera y difunde datos nacionales sobre estructura, composición y dinámica de los bosques. SNIF – Sistema Nacional de Información Forestal: integra y estandariza captura, análisis y difusión de información forestal (aprovechamientos, movilizaciones, incendios, etc.), habilitando consulta de datos para reportes. (IDEAM, 2021, pp. 104–110, 16–30).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900" kern="10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regional</a:t>
            </a:r>
            <a:br>
              <a:rPr lang="es-CO" sz="900" b="1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Cobertura y deforestación reportadas por jurisdicción de las CAR: 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O" sz="900" kern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presenta resultados a nivel nacional, departamental y por jurisdicción de las corporaciones autónomas regionales, lo que constituye un nivel regional de reporte y seguimiento. (IDEAM, 2021, pp. 66–74).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SIAT-AC – Sistema de Información Ambiental Territorial de la Amazonia: 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datos sobre cambio de coberturas, puntos de calor, frontera agropecuaria, acuerdos de conservación y motores de deforestación. Útil como instancia regional de consulta/reporte. (IDEAM, 2021, pp. 40–60).</a:t>
            </a: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SIAT-PC – Sistema de Información Ambiental Territorial del Pacífico: </a:t>
            </a: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información para ordenación, planificación, manejo y conservación del territorio del Pacífico. (IDEAM, 2021, pp. 80–93).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b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kern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Referencia bibliográfica:  IDEAM, Ministerio de Ambiente y Desarrollo Sostenible, &amp; WWF. (2021). Guía práctica para la articulación de iniciativas de monitoreo comunitario con el Sistema de Monitoreo de Bosques y Carbono de Colombia. IDEAM.</a:t>
            </a:r>
            <a:endParaRPr lang="es-CO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99DCE3-83C7-1E8A-AF1B-FBD4C890918C}"/>
              </a:ext>
            </a:extLst>
          </p:cNvPr>
          <p:cNvSpPr/>
          <p:nvPr/>
        </p:nvSpPr>
        <p:spPr>
          <a:xfrm>
            <a:off x="76200" y="209550"/>
            <a:ext cx="7777980" cy="41934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pPr algn="ctr"/>
            <a:r>
              <a:rPr lang="es-CO">
                <a:solidFill>
                  <a:schemeClr val="bg1"/>
                </a:solidFill>
              </a:rPr>
              <a:t>Articulación con otras instancias del monitoreo forestal</a:t>
            </a:r>
            <a:endParaRPr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99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1200</Words>
  <Application>Microsoft Office PowerPoint</Application>
  <PresentationFormat>Presentación en pantalla (16:9)</PresentationFormat>
  <Paragraphs>78</Paragraphs>
  <Slides>8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Aptos</vt:lpstr>
      <vt:lpstr>Aptos ExtraBold</vt:lpstr>
      <vt:lpstr>Aptos Narrow</vt:lpstr>
      <vt:lpstr>Arial</vt:lpstr>
      <vt:lpstr>Arial MT</vt:lpstr>
      <vt:lpstr>Calibri</vt:lpstr>
      <vt:lpstr>Verdana</vt:lpstr>
      <vt:lpstr>Office Theme</vt:lpstr>
      <vt:lpstr>Lineamientos para la creación de comités y otras instancias de reporte para proyectos de SbN</vt:lpstr>
      <vt:lpstr>¿Qué son los comités de reporte?</vt:lpstr>
      <vt:lpstr>La conformación de los comités dependerá de la naturaleza de los proyectos, los cuales pueden ser:</vt:lpstr>
      <vt:lpstr>Funciones</vt:lpstr>
      <vt:lpstr>Recuerde</vt:lpstr>
      <vt:lpstr>En la SbN de sistemas agroforestales se plantean los siguientes comités e instancias de articulación y reporte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Lineamientos para la creación de comités y otras instancias de reporte para proyectos de SbN</dc:title>
  <dc:creator>luisa lopez</dc:creator>
  <cp:lastModifiedBy>Lizeth Garcia</cp:lastModifiedBy>
  <cp:revision>2</cp:revision>
  <dcterms:created xsi:type="dcterms:W3CDTF">2025-09-02T22:21:55Z</dcterms:created>
  <dcterms:modified xsi:type="dcterms:W3CDTF">2025-12-06T04:06:58Z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