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9" r:id="rId4"/>
    <p:sldId id="260" r:id="rId5"/>
    <p:sldId id="264" r:id="rId6"/>
    <p:sldId id="265" r:id="rId7"/>
    <p:sldId id="266" r:id="rId8"/>
    <p:sldId id="261" r:id="rId9"/>
  </p:sldIdLst>
  <p:sldSz cx="9144000" cy="5143500" type="screen16x9"/>
  <p:notesSz cx="9144000" cy="51435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39EBA12-D0A4-4B95-86CE-5788B0E81996}" v="25" dt="2026-03-06T10:17:40.411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032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isa Fernanda Lopez Osorio" userId="06f33e7ff53744d7" providerId="LiveId" clId="{A5412236-BC57-45AF-BD66-44DCBA6869B8}"/>
    <pc:docChg chg="undo custSel addSld delSld modSld sldOrd">
      <pc:chgData name="Luisa Fernanda Lopez Osorio" userId="06f33e7ff53744d7" providerId="LiveId" clId="{A5412236-BC57-45AF-BD66-44DCBA6869B8}" dt="2026-03-06T10:21:25.351" v="3502" actId="1076"/>
      <pc:docMkLst>
        <pc:docMk/>
      </pc:docMkLst>
      <pc:sldChg chg="addSp delSp modSp add del mod ord">
        <pc:chgData name="Luisa Fernanda Lopez Osorio" userId="06f33e7ff53744d7" providerId="LiveId" clId="{A5412236-BC57-45AF-BD66-44DCBA6869B8}" dt="2026-03-05T13:49:08.525" v="2259" actId="47"/>
        <pc:sldMkLst>
          <pc:docMk/>
          <pc:sldMk cId="3169108512" sldId="263"/>
        </pc:sldMkLst>
      </pc:sldChg>
      <pc:sldChg chg="addSp modSp mod">
        <pc:chgData name="Luisa Fernanda Lopez Osorio" userId="06f33e7ff53744d7" providerId="LiveId" clId="{A5412236-BC57-45AF-BD66-44DCBA6869B8}" dt="2026-03-06T10:18:43.747" v="3489" actId="404"/>
        <pc:sldMkLst>
          <pc:docMk/>
          <pc:sldMk cId="1011651685" sldId="264"/>
        </pc:sldMkLst>
        <pc:spChg chg="add mod">
          <ac:chgData name="Luisa Fernanda Lopez Osorio" userId="06f33e7ff53744d7" providerId="LiveId" clId="{A5412236-BC57-45AF-BD66-44DCBA6869B8}" dt="2026-03-06T10:18:43.747" v="3489" actId="404"/>
          <ac:spMkLst>
            <pc:docMk/>
            <pc:sldMk cId="1011651685" sldId="264"/>
            <ac:spMk id="3" creationId="{C47E8F66-CCAF-E463-46B5-DA245D7DDC73}"/>
          </ac:spMkLst>
        </pc:spChg>
        <pc:spChg chg="mod">
          <ac:chgData name="Luisa Fernanda Lopez Osorio" userId="06f33e7ff53744d7" providerId="LiveId" clId="{A5412236-BC57-45AF-BD66-44DCBA6869B8}" dt="2026-03-05T13:53:00.840" v="2370" actId="14100"/>
          <ac:spMkLst>
            <pc:docMk/>
            <pc:sldMk cId="1011651685" sldId="264"/>
            <ac:spMk id="5" creationId="{03709CDD-0005-C1B8-6B1E-8BE620F44605}"/>
          </ac:spMkLst>
        </pc:spChg>
        <pc:graphicFrameChg chg="mod modGraphic">
          <ac:chgData name="Luisa Fernanda Lopez Osorio" userId="06f33e7ff53744d7" providerId="LiveId" clId="{A5412236-BC57-45AF-BD66-44DCBA6869B8}" dt="2026-03-06T10:10:42.179" v="3248" actId="20577"/>
          <ac:graphicFrameMkLst>
            <pc:docMk/>
            <pc:sldMk cId="1011651685" sldId="264"/>
            <ac:graphicFrameMk id="4" creationId="{102A6603-0CB6-B8BF-F46C-8F68EB426692}"/>
          </ac:graphicFrameMkLst>
        </pc:graphicFrameChg>
      </pc:sldChg>
      <pc:sldChg chg="addSp delSp modSp mod">
        <pc:chgData name="Luisa Fernanda Lopez Osorio" userId="06f33e7ff53744d7" providerId="LiveId" clId="{A5412236-BC57-45AF-BD66-44DCBA6869B8}" dt="2026-03-06T10:21:25.351" v="3502" actId="1076"/>
        <pc:sldMkLst>
          <pc:docMk/>
          <pc:sldMk cId="1955326999" sldId="265"/>
        </pc:sldMkLst>
        <pc:spChg chg="add del mod">
          <ac:chgData name="Luisa Fernanda Lopez Osorio" userId="06f33e7ff53744d7" providerId="LiveId" clId="{A5412236-BC57-45AF-BD66-44DCBA6869B8}" dt="2026-03-06T10:18:31.574" v="3486" actId="478"/>
          <ac:spMkLst>
            <pc:docMk/>
            <pc:sldMk cId="1955326999" sldId="265"/>
            <ac:spMk id="3" creationId="{4BE535ED-3D07-B799-BA6B-70C051A345E2}"/>
          </ac:spMkLst>
        </pc:spChg>
        <pc:spChg chg="add mod">
          <ac:chgData name="Luisa Fernanda Lopez Osorio" userId="06f33e7ff53744d7" providerId="LiveId" clId="{A5412236-BC57-45AF-BD66-44DCBA6869B8}" dt="2026-03-06T10:21:22.439" v="3501" actId="1076"/>
          <ac:spMkLst>
            <pc:docMk/>
            <pc:sldMk cId="1955326999" sldId="265"/>
            <ac:spMk id="6" creationId="{60F9DC95-4358-8B7D-2452-E4A44CA299B4}"/>
          </ac:spMkLst>
        </pc:spChg>
        <pc:graphicFrameChg chg="mod modGraphic">
          <ac:chgData name="Luisa Fernanda Lopez Osorio" userId="06f33e7ff53744d7" providerId="LiveId" clId="{A5412236-BC57-45AF-BD66-44DCBA6869B8}" dt="2026-03-06T10:21:25.351" v="3502" actId="1076"/>
          <ac:graphicFrameMkLst>
            <pc:docMk/>
            <pc:sldMk cId="1955326999" sldId="265"/>
            <ac:graphicFrameMk id="4" creationId="{DAA5FA62-027A-678E-A5AF-2ED78954649E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499"/>
                </a:lnTo>
                <a:lnTo>
                  <a:pt x="9144000" y="5143499"/>
                </a:lnTo>
                <a:lnTo>
                  <a:pt x="9144000" y="0"/>
                </a:lnTo>
                <a:close/>
              </a:path>
            </a:pathLst>
          </a:custGeom>
          <a:solidFill>
            <a:srgbClr val="004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08389" y="1770452"/>
            <a:ext cx="2510735" cy="2433068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170864" y="1546477"/>
            <a:ext cx="2003892" cy="262582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9811" y="409956"/>
            <a:ext cx="5110480" cy="2009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527252" y="2873755"/>
            <a:ext cx="3119120" cy="8458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3/6/2026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3/6/2026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3/6/2026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37292" y="121411"/>
            <a:ext cx="4950460" cy="3911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183005"/>
            <a:ext cx="822960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marR="5080">
              <a:lnSpc>
                <a:spcPct val="99500"/>
              </a:lnSpc>
              <a:spcBef>
                <a:spcPts val="114"/>
              </a:spcBef>
            </a:pPr>
            <a:r>
              <a:rPr sz="2600" dirty="0">
                <a:latin typeface="Verdana"/>
                <a:cs typeface="Verdana"/>
              </a:rPr>
              <a:t>Lineamientos</a:t>
            </a:r>
            <a:r>
              <a:rPr sz="2600" spc="-8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para</a:t>
            </a:r>
            <a:r>
              <a:rPr sz="2600" spc="-75" dirty="0">
                <a:latin typeface="Verdana"/>
                <a:cs typeface="Verdana"/>
              </a:rPr>
              <a:t> </a:t>
            </a:r>
            <a:r>
              <a:rPr sz="2600" spc="-25" dirty="0">
                <a:latin typeface="Verdana"/>
                <a:cs typeface="Verdana"/>
              </a:rPr>
              <a:t>la </a:t>
            </a:r>
            <a:r>
              <a:rPr sz="2600" dirty="0">
                <a:latin typeface="Verdana"/>
                <a:cs typeface="Verdana"/>
              </a:rPr>
              <a:t>creación</a:t>
            </a:r>
            <a:r>
              <a:rPr sz="2600" spc="-35" dirty="0">
                <a:latin typeface="Verdana"/>
                <a:cs typeface="Verdana"/>
              </a:rPr>
              <a:t> </a:t>
            </a:r>
            <a:r>
              <a:rPr sz="2600" dirty="0">
                <a:solidFill>
                  <a:srgbClr val="CBD300"/>
                </a:solidFill>
                <a:latin typeface="Verdana"/>
                <a:cs typeface="Verdana"/>
              </a:rPr>
              <a:t>de</a:t>
            </a:r>
            <a:r>
              <a:rPr sz="2600" spc="-30" dirty="0">
                <a:solidFill>
                  <a:srgbClr val="CBD300"/>
                </a:solidFill>
                <a:latin typeface="Verdana"/>
                <a:cs typeface="Verdana"/>
              </a:rPr>
              <a:t> </a:t>
            </a:r>
            <a:r>
              <a:rPr sz="2600" dirty="0">
                <a:solidFill>
                  <a:srgbClr val="CBD300"/>
                </a:solidFill>
                <a:latin typeface="Verdana"/>
                <a:cs typeface="Verdana"/>
              </a:rPr>
              <a:t>comités</a:t>
            </a:r>
            <a:r>
              <a:rPr sz="2600" spc="-35" dirty="0">
                <a:solidFill>
                  <a:srgbClr val="CBD300"/>
                </a:solidFill>
                <a:latin typeface="Verdana"/>
                <a:cs typeface="Verdana"/>
              </a:rPr>
              <a:t> </a:t>
            </a:r>
            <a:r>
              <a:rPr sz="2600" dirty="0">
                <a:solidFill>
                  <a:srgbClr val="CBD300"/>
                </a:solidFill>
                <a:latin typeface="Verdana"/>
                <a:cs typeface="Verdana"/>
              </a:rPr>
              <a:t>y</a:t>
            </a:r>
            <a:r>
              <a:rPr sz="2600" spc="-35" dirty="0">
                <a:solidFill>
                  <a:srgbClr val="CBD300"/>
                </a:solidFill>
                <a:latin typeface="Verdana"/>
                <a:cs typeface="Verdana"/>
              </a:rPr>
              <a:t> </a:t>
            </a:r>
            <a:r>
              <a:rPr sz="2600" spc="-10" dirty="0">
                <a:solidFill>
                  <a:srgbClr val="CBD300"/>
                </a:solidFill>
                <a:latin typeface="Verdana"/>
                <a:cs typeface="Verdana"/>
              </a:rPr>
              <a:t>otras </a:t>
            </a:r>
            <a:r>
              <a:rPr sz="2600" dirty="0">
                <a:solidFill>
                  <a:srgbClr val="CBD300"/>
                </a:solidFill>
                <a:latin typeface="Verdana"/>
                <a:cs typeface="Verdana"/>
              </a:rPr>
              <a:t>instancias</a:t>
            </a:r>
            <a:r>
              <a:rPr sz="2600" spc="-55" dirty="0">
                <a:solidFill>
                  <a:srgbClr val="CBD300"/>
                </a:solidFill>
                <a:latin typeface="Verdana"/>
                <a:cs typeface="Verdana"/>
              </a:rPr>
              <a:t> </a:t>
            </a:r>
            <a:r>
              <a:rPr sz="2600" dirty="0">
                <a:solidFill>
                  <a:srgbClr val="CBD300"/>
                </a:solidFill>
                <a:latin typeface="Verdana"/>
                <a:cs typeface="Verdana"/>
              </a:rPr>
              <a:t>de</a:t>
            </a:r>
            <a:r>
              <a:rPr sz="2600" spc="-45" dirty="0">
                <a:solidFill>
                  <a:srgbClr val="CBD300"/>
                </a:solidFill>
                <a:latin typeface="Verdana"/>
                <a:cs typeface="Verdana"/>
              </a:rPr>
              <a:t> </a:t>
            </a:r>
            <a:r>
              <a:rPr sz="2600" dirty="0">
                <a:solidFill>
                  <a:srgbClr val="CBD300"/>
                </a:solidFill>
                <a:latin typeface="Verdana"/>
                <a:cs typeface="Verdana"/>
              </a:rPr>
              <a:t>reporte</a:t>
            </a:r>
            <a:r>
              <a:rPr sz="2600" spc="-40" dirty="0">
                <a:solidFill>
                  <a:srgbClr val="CBD300"/>
                </a:solidFill>
                <a:latin typeface="Verdana"/>
                <a:cs typeface="Verdana"/>
              </a:rPr>
              <a:t> </a:t>
            </a:r>
            <a:r>
              <a:rPr sz="2600" spc="-20" dirty="0">
                <a:latin typeface="Verdana"/>
                <a:cs typeface="Verdana"/>
              </a:rPr>
              <a:t>para </a:t>
            </a:r>
            <a:r>
              <a:rPr sz="2600" dirty="0">
                <a:latin typeface="Verdana"/>
                <a:cs typeface="Verdana"/>
              </a:rPr>
              <a:t>proyectos</a:t>
            </a:r>
            <a:r>
              <a:rPr sz="2600" spc="-60" dirty="0">
                <a:latin typeface="Verdana"/>
                <a:cs typeface="Verdana"/>
              </a:rPr>
              <a:t> </a:t>
            </a:r>
            <a:r>
              <a:rPr sz="2600" spc="-25" dirty="0">
                <a:latin typeface="Verdana"/>
                <a:cs typeface="Verdana"/>
              </a:rPr>
              <a:t>de</a:t>
            </a:r>
            <a:endParaRPr sz="26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2600" spc="-25" dirty="0">
                <a:latin typeface="Verdana"/>
                <a:cs typeface="Verdana"/>
              </a:rPr>
              <a:t>SbN</a:t>
            </a:r>
            <a:endParaRPr sz="2600" dirty="0">
              <a:latin typeface="Verdana"/>
              <a:cs typeface="Verdan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176239"/>
            <a:ext cx="8719820" cy="4967605"/>
            <a:chOff x="0" y="176239"/>
            <a:chExt cx="8719820" cy="4967605"/>
          </a:xfrm>
        </p:grpSpPr>
        <p:sp>
          <p:nvSpPr>
            <p:cNvPr id="4" name="object 4"/>
            <p:cNvSpPr/>
            <p:nvPr/>
          </p:nvSpPr>
          <p:spPr>
            <a:xfrm>
              <a:off x="0" y="4203522"/>
              <a:ext cx="5252085" cy="940435"/>
            </a:xfrm>
            <a:custGeom>
              <a:avLst/>
              <a:gdLst/>
              <a:ahLst/>
              <a:cxnLst/>
              <a:rect l="l" t="t" r="r" b="b"/>
              <a:pathLst>
                <a:path w="5252085" h="940435">
                  <a:moveTo>
                    <a:pt x="5251869" y="494423"/>
                  </a:moveTo>
                  <a:lnTo>
                    <a:pt x="5249608" y="446798"/>
                  </a:lnTo>
                  <a:lnTo>
                    <a:pt x="5242953" y="400469"/>
                  </a:lnTo>
                  <a:lnTo>
                    <a:pt x="5232120" y="355625"/>
                  </a:lnTo>
                  <a:lnTo>
                    <a:pt x="5217312" y="312470"/>
                  </a:lnTo>
                  <a:lnTo>
                    <a:pt x="5198745" y="271221"/>
                  </a:lnTo>
                  <a:lnTo>
                    <a:pt x="5176609" y="232079"/>
                  </a:lnTo>
                  <a:lnTo>
                    <a:pt x="5151120" y="195249"/>
                  </a:lnTo>
                  <a:lnTo>
                    <a:pt x="5122494" y="160959"/>
                  </a:lnTo>
                  <a:lnTo>
                    <a:pt x="5090922" y="129387"/>
                  </a:lnTo>
                  <a:lnTo>
                    <a:pt x="5056619" y="100749"/>
                  </a:lnTo>
                  <a:lnTo>
                    <a:pt x="5019789" y="75272"/>
                  </a:lnTo>
                  <a:lnTo>
                    <a:pt x="4980660" y="53136"/>
                  </a:lnTo>
                  <a:lnTo>
                    <a:pt x="4939411" y="34556"/>
                  </a:lnTo>
                  <a:lnTo>
                    <a:pt x="4896256" y="19748"/>
                  </a:lnTo>
                  <a:lnTo>
                    <a:pt x="4851400" y="8915"/>
                  </a:lnTo>
                  <a:lnTo>
                    <a:pt x="4805070" y="2273"/>
                  </a:lnTo>
                  <a:lnTo>
                    <a:pt x="4757458" y="0"/>
                  </a:lnTo>
                  <a:lnTo>
                    <a:pt x="798220" y="0"/>
                  </a:lnTo>
                  <a:lnTo>
                    <a:pt x="474027" y="0"/>
                  </a:lnTo>
                  <a:lnTo>
                    <a:pt x="0" y="0"/>
                  </a:lnTo>
                  <a:lnTo>
                    <a:pt x="0" y="353796"/>
                  </a:lnTo>
                  <a:lnTo>
                    <a:pt x="0" y="635038"/>
                  </a:lnTo>
                  <a:lnTo>
                    <a:pt x="0" y="939977"/>
                  </a:lnTo>
                  <a:lnTo>
                    <a:pt x="260350" y="939977"/>
                  </a:lnTo>
                  <a:lnTo>
                    <a:pt x="798220" y="939977"/>
                  </a:lnTo>
                  <a:lnTo>
                    <a:pt x="4971148" y="939977"/>
                  </a:lnTo>
                  <a:lnTo>
                    <a:pt x="4980648" y="935697"/>
                  </a:lnTo>
                  <a:lnTo>
                    <a:pt x="5019789" y="913574"/>
                  </a:lnTo>
                  <a:lnTo>
                    <a:pt x="5056619" y="888085"/>
                  </a:lnTo>
                  <a:lnTo>
                    <a:pt x="5090909" y="859447"/>
                  </a:lnTo>
                  <a:lnTo>
                    <a:pt x="5122481" y="827887"/>
                  </a:lnTo>
                  <a:lnTo>
                    <a:pt x="5151107" y="793584"/>
                  </a:lnTo>
                  <a:lnTo>
                    <a:pt x="5176596" y="756754"/>
                  </a:lnTo>
                  <a:lnTo>
                    <a:pt x="5198732" y="717613"/>
                  </a:lnTo>
                  <a:lnTo>
                    <a:pt x="5217312" y="676363"/>
                  </a:lnTo>
                  <a:lnTo>
                    <a:pt x="5232108" y="633222"/>
                  </a:lnTo>
                  <a:lnTo>
                    <a:pt x="5242941" y="588365"/>
                  </a:lnTo>
                  <a:lnTo>
                    <a:pt x="5249596" y="542036"/>
                  </a:lnTo>
                  <a:lnTo>
                    <a:pt x="5251869" y="49442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7473" y="4386851"/>
              <a:ext cx="4413968" cy="62216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318678" y="176239"/>
              <a:ext cx="1400519" cy="1441758"/>
            </a:xfrm>
            <a:prstGeom prst="rect">
              <a:avLst/>
            </a:prstGeom>
          </p:spPr>
        </p:pic>
      </p:grpSp>
      <p:sp>
        <p:nvSpPr>
          <p:cNvPr id="9" name="Subtítulo 8">
            <a:extLst>
              <a:ext uri="{FF2B5EF4-FFF2-40B4-BE49-F238E27FC236}">
                <a16:creationId xmlns:a16="http://schemas.microsoft.com/office/drawing/2014/main" id="{CE5535E2-8035-2486-CFE1-5101BF5F4AE7}"/>
              </a:ext>
            </a:extLst>
          </p:cNvPr>
          <p:cNvSpPr>
            <a:spLocks noGrp="1"/>
          </p:cNvSpPr>
          <p:nvPr>
            <p:ph type="subTitle" idx="4"/>
          </p:nvPr>
        </p:nvSpPr>
        <p:spPr>
          <a:xfrm>
            <a:off x="565800" y="2896128"/>
            <a:ext cx="3119120" cy="830997"/>
          </a:xfrm>
        </p:spPr>
        <p:txBody>
          <a:bodyPr/>
          <a:lstStyle/>
          <a:p>
            <a:r>
              <a:rPr lang="es-CO" b="1" dirty="0">
                <a:solidFill>
                  <a:srgbClr val="99CC00"/>
                </a:solidFill>
                <a:latin typeface="Aptos ExtraBold" panose="020B00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Economías propias y conocimientos tradicionales</a:t>
            </a:r>
          </a:p>
          <a:p>
            <a:endParaRPr lang="es-CO" dirty="0"/>
          </a:p>
        </p:txBody>
      </p:sp>
      <p:graphicFrame>
        <p:nvGraphicFramePr>
          <p:cNvPr id="11" name="Tabla 10">
            <a:extLst>
              <a:ext uri="{FF2B5EF4-FFF2-40B4-BE49-F238E27FC236}">
                <a16:creationId xmlns:a16="http://schemas.microsoft.com/office/drawing/2014/main" id="{6AB92F48-63FB-C2FE-989E-25A3A34ECD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0984662"/>
              </p:ext>
            </p:extLst>
          </p:nvPr>
        </p:nvGraphicFramePr>
        <p:xfrm>
          <a:off x="6536650" y="6348139"/>
          <a:ext cx="5593061" cy="4857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99133">
                  <a:extLst>
                    <a:ext uri="{9D8B030D-6E8A-4147-A177-3AD203B41FA5}">
                      <a16:colId xmlns:a16="http://schemas.microsoft.com/office/drawing/2014/main" val="504670032"/>
                    </a:ext>
                  </a:extLst>
                </a:gridCol>
                <a:gridCol w="4893928">
                  <a:extLst>
                    <a:ext uri="{9D8B030D-6E8A-4147-A177-3AD203B41FA5}">
                      <a16:colId xmlns:a16="http://schemas.microsoft.com/office/drawing/2014/main" val="1150441096"/>
                    </a:ext>
                  </a:extLst>
                </a:gridCol>
              </a:tblGrid>
              <a:tr h="2476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100" b="1" kern="0">
                          <a:solidFill>
                            <a:schemeClr val="bg1"/>
                          </a:solidFill>
                          <a:effectLst/>
                        </a:rPr>
                        <a:t>Versión 1</a:t>
                      </a:r>
                      <a:endParaRPr lang="es-CO" sz="1100" b="1" kern="10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100" b="0" kern="0" dirty="0">
                          <a:solidFill>
                            <a:schemeClr val="bg1"/>
                          </a:solidFill>
                          <a:effectLst/>
                        </a:rPr>
                        <a:t>REDCRE, 2022</a:t>
                      </a:r>
                      <a:endParaRPr lang="es-CO" sz="1100" b="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1134073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100" b="1" kern="0">
                          <a:solidFill>
                            <a:schemeClr val="bg1"/>
                          </a:solidFill>
                          <a:effectLst/>
                        </a:rPr>
                        <a:t>Versión 2</a:t>
                      </a:r>
                      <a:endParaRPr lang="es-CO" sz="1100" b="1" kern="10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100" b="0" kern="0" dirty="0">
                          <a:solidFill>
                            <a:schemeClr val="bg1"/>
                          </a:solidFill>
                          <a:effectLst/>
                        </a:rPr>
                        <a:t>Ejemplo adaptado por: Corporación Biocomercio Sostenible, </a:t>
                      </a:r>
                      <a:r>
                        <a:rPr lang="es-CO" sz="1100" b="0" kern="0" dirty="0" err="1">
                          <a:solidFill>
                            <a:schemeClr val="bg1"/>
                          </a:solidFill>
                          <a:effectLst/>
                        </a:rPr>
                        <a:t>Skaphe</a:t>
                      </a:r>
                      <a:r>
                        <a:rPr lang="es-CO" sz="1100" b="0" kern="0" dirty="0">
                          <a:solidFill>
                            <a:schemeClr val="bg1"/>
                          </a:solidFill>
                          <a:effectLst/>
                        </a:rPr>
                        <a:t>, 2025</a:t>
                      </a:r>
                      <a:endParaRPr lang="es-CO" sz="1100" b="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1253800"/>
                  </a:ext>
                </a:extLst>
              </a:tr>
            </a:tbl>
          </a:graphicData>
        </a:graphic>
      </p:graphicFrame>
      <p:graphicFrame>
        <p:nvGraphicFramePr>
          <p:cNvPr id="12" name="Tabla 11">
            <a:extLst>
              <a:ext uri="{FF2B5EF4-FFF2-40B4-BE49-F238E27FC236}">
                <a16:creationId xmlns:a16="http://schemas.microsoft.com/office/drawing/2014/main" id="{3B7761A7-0D08-9CFA-A7B8-B1CB63366C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0350775"/>
              </p:ext>
            </p:extLst>
          </p:nvPr>
        </p:nvGraphicFramePr>
        <p:xfrm>
          <a:off x="5417652" y="4449635"/>
          <a:ext cx="3496791" cy="5678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0295">
                  <a:extLst>
                    <a:ext uri="{9D8B030D-6E8A-4147-A177-3AD203B41FA5}">
                      <a16:colId xmlns:a16="http://schemas.microsoft.com/office/drawing/2014/main" val="504670032"/>
                    </a:ext>
                  </a:extLst>
                </a:gridCol>
                <a:gridCol w="2906496">
                  <a:extLst>
                    <a:ext uri="{9D8B030D-6E8A-4147-A177-3AD203B41FA5}">
                      <a16:colId xmlns:a16="http://schemas.microsoft.com/office/drawing/2014/main" val="1150441096"/>
                    </a:ext>
                  </a:extLst>
                </a:gridCol>
              </a:tblGrid>
              <a:tr h="2476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00" b="1" kern="0">
                          <a:solidFill>
                            <a:schemeClr val="bg1"/>
                          </a:solidFill>
                          <a:effectLst/>
                        </a:rPr>
                        <a:t>Versión 1</a:t>
                      </a:r>
                      <a:endParaRPr lang="es-CO" sz="1000" b="1" kern="10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00" b="0" kern="0" dirty="0">
                          <a:solidFill>
                            <a:schemeClr val="bg1"/>
                          </a:solidFill>
                          <a:effectLst/>
                        </a:rPr>
                        <a:t>REDCRE, 2022</a:t>
                      </a:r>
                      <a:endParaRPr lang="es-CO" sz="1000" b="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1134073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00" b="1" kern="0">
                          <a:solidFill>
                            <a:schemeClr val="bg1"/>
                          </a:solidFill>
                          <a:effectLst/>
                        </a:rPr>
                        <a:t>Versión 2</a:t>
                      </a:r>
                      <a:endParaRPr lang="es-CO" sz="1000" b="1" kern="10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00" b="0" kern="0" dirty="0">
                          <a:solidFill>
                            <a:schemeClr val="bg1"/>
                          </a:solidFill>
                          <a:effectLst/>
                        </a:rPr>
                        <a:t>Ejemplo adaptado por: Corporación Biocomercio Sostenible, </a:t>
                      </a:r>
                      <a:r>
                        <a:rPr lang="es-CO" sz="1000" b="0" kern="0" dirty="0" err="1">
                          <a:solidFill>
                            <a:schemeClr val="bg1"/>
                          </a:solidFill>
                          <a:effectLst/>
                        </a:rPr>
                        <a:t>Skaphe</a:t>
                      </a:r>
                      <a:r>
                        <a:rPr lang="es-CO" sz="1000" b="0" kern="0" dirty="0">
                          <a:solidFill>
                            <a:schemeClr val="bg1"/>
                          </a:solidFill>
                          <a:effectLst/>
                        </a:rPr>
                        <a:t>, 2025</a:t>
                      </a:r>
                      <a:endParaRPr lang="es-CO" sz="1000" b="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12538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993701" y="1712765"/>
            <a:ext cx="2698750" cy="3430904"/>
          </a:xfrm>
          <a:custGeom>
            <a:avLst/>
            <a:gdLst/>
            <a:ahLst/>
            <a:cxnLst/>
            <a:rect l="l" t="t" r="r" b="b"/>
            <a:pathLst>
              <a:path w="2698750" h="3430904">
                <a:moveTo>
                  <a:pt x="2698245" y="0"/>
                </a:moveTo>
                <a:lnTo>
                  <a:pt x="0" y="0"/>
                </a:lnTo>
                <a:lnTo>
                  <a:pt x="0" y="3430734"/>
                </a:lnTo>
                <a:lnTo>
                  <a:pt x="2698245" y="3430734"/>
                </a:lnTo>
                <a:lnTo>
                  <a:pt x="2698245" y="0"/>
                </a:lnTo>
                <a:close/>
              </a:path>
            </a:pathLst>
          </a:custGeom>
          <a:solidFill>
            <a:srgbClr val="F2F2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210176" y="1698857"/>
            <a:ext cx="2698750" cy="3444875"/>
          </a:xfrm>
          <a:custGeom>
            <a:avLst/>
            <a:gdLst/>
            <a:ahLst/>
            <a:cxnLst/>
            <a:rect l="l" t="t" r="r" b="b"/>
            <a:pathLst>
              <a:path w="2698750" h="3444875">
                <a:moveTo>
                  <a:pt x="2698245" y="0"/>
                </a:moveTo>
                <a:lnTo>
                  <a:pt x="0" y="0"/>
                </a:lnTo>
                <a:lnTo>
                  <a:pt x="0" y="3444642"/>
                </a:lnTo>
                <a:lnTo>
                  <a:pt x="2698245" y="3444642"/>
                </a:lnTo>
                <a:lnTo>
                  <a:pt x="2698245" y="0"/>
                </a:lnTo>
                <a:close/>
              </a:path>
            </a:pathLst>
          </a:custGeom>
          <a:solidFill>
            <a:srgbClr val="F2F2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6674" y="1698857"/>
            <a:ext cx="2698750" cy="3444875"/>
          </a:xfrm>
          <a:custGeom>
            <a:avLst/>
            <a:gdLst/>
            <a:ahLst/>
            <a:cxnLst/>
            <a:rect l="l" t="t" r="r" b="b"/>
            <a:pathLst>
              <a:path w="2698750" h="3444875">
                <a:moveTo>
                  <a:pt x="2698246" y="0"/>
                </a:moveTo>
                <a:lnTo>
                  <a:pt x="0" y="0"/>
                </a:lnTo>
                <a:lnTo>
                  <a:pt x="0" y="3444642"/>
                </a:lnTo>
                <a:lnTo>
                  <a:pt x="2698246" y="3444642"/>
                </a:lnTo>
                <a:lnTo>
                  <a:pt x="2698246" y="0"/>
                </a:lnTo>
                <a:close/>
              </a:path>
            </a:pathLst>
          </a:custGeom>
          <a:solidFill>
            <a:srgbClr val="F2F2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93221"/>
            <a:ext cx="5461000" cy="454659"/>
          </a:xfrm>
          <a:custGeom>
            <a:avLst/>
            <a:gdLst/>
            <a:ahLst/>
            <a:cxnLst/>
            <a:rect l="l" t="t" r="r" b="b"/>
            <a:pathLst>
              <a:path w="5461000" h="454659">
                <a:moveTo>
                  <a:pt x="5233861" y="0"/>
                </a:moveTo>
                <a:lnTo>
                  <a:pt x="221902" y="0"/>
                </a:lnTo>
                <a:lnTo>
                  <a:pt x="176124" y="4614"/>
                </a:lnTo>
                <a:lnTo>
                  <a:pt x="133487" y="17850"/>
                </a:lnTo>
                <a:lnTo>
                  <a:pt x="94903" y="38793"/>
                </a:lnTo>
                <a:lnTo>
                  <a:pt x="61287" y="66530"/>
                </a:lnTo>
                <a:lnTo>
                  <a:pt x="33550" y="100147"/>
                </a:lnTo>
                <a:lnTo>
                  <a:pt x="12608" y="138731"/>
                </a:lnTo>
                <a:lnTo>
                  <a:pt x="0" y="179348"/>
                </a:lnTo>
                <a:lnTo>
                  <a:pt x="0" y="274939"/>
                </a:lnTo>
                <a:lnTo>
                  <a:pt x="12608" y="315556"/>
                </a:lnTo>
                <a:lnTo>
                  <a:pt x="33550" y="354141"/>
                </a:lnTo>
                <a:lnTo>
                  <a:pt x="61287" y="387758"/>
                </a:lnTo>
                <a:lnTo>
                  <a:pt x="94903" y="415494"/>
                </a:lnTo>
                <a:lnTo>
                  <a:pt x="133487" y="436437"/>
                </a:lnTo>
                <a:lnTo>
                  <a:pt x="176124" y="449673"/>
                </a:lnTo>
                <a:lnTo>
                  <a:pt x="221902" y="454287"/>
                </a:lnTo>
                <a:lnTo>
                  <a:pt x="5233855" y="454294"/>
                </a:lnTo>
                <a:lnTo>
                  <a:pt x="5279632" y="449679"/>
                </a:lnTo>
                <a:lnTo>
                  <a:pt x="5322270" y="436443"/>
                </a:lnTo>
                <a:lnTo>
                  <a:pt x="5360853" y="415500"/>
                </a:lnTo>
                <a:lnTo>
                  <a:pt x="5394470" y="387764"/>
                </a:lnTo>
                <a:lnTo>
                  <a:pt x="5422207" y="354146"/>
                </a:lnTo>
                <a:lnTo>
                  <a:pt x="5443149" y="315562"/>
                </a:lnTo>
                <a:lnTo>
                  <a:pt x="5456385" y="272925"/>
                </a:lnTo>
                <a:lnTo>
                  <a:pt x="5461006" y="227147"/>
                </a:lnTo>
                <a:lnTo>
                  <a:pt x="5456391" y="181369"/>
                </a:lnTo>
                <a:lnTo>
                  <a:pt x="5443156" y="138731"/>
                </a:lnTo>
                <a:lnTo>
                  <a:pt x="5422213" y="100147"/>
                </a:lnTo>
                <a:lnTo>
                  <a:pt x="5394477" y="66530"/>
                </a:lnTo>
                <a:lnTo>
                  <a:pt x="5360860" y="38793"/>
                </a:lnTo>
                <a:lnTo>
                  <a:pt x="5322276" y="17850"/>
                </a:lnTo>
                <a:lnTo>
                  <a:pt x="5279639" y="4614"/>
                </a:lnTo>
                <a:lnTo>
                  <a:pt x="5233861" y="0"/>
                </a:lnTo>
                <a:close/>
              </a:path>
            </a:pathLst>
          </a:custGeom>
          <a:solidFill>
            <a:srgbClr val="004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6205522" y="2810068"/>
            <a:ext cx="1809750" cy="144780"/>
            <a:chOff x="6205522" y="2810068"/>
            <a:chExt cx="1809750" cy="144780"/>
          </a:xfrm>
        </p:grpSpPr>
        <p:sp>
          <p:nvSpPr>
            <p:cNvPr id="7" name="object 7"/>
            <p:cNvSpPr/>
            <p:nvPr/>
          </p:nvSpPr>
          <p:spPr>
            <a:xfrm>
              <a:off x="6205522" y="2810068"/>
              <a:ext cx="1809750" cy="144780"/>
            </a:xfrm>
            <a:custGeom>
              <a:avLst/>
              <a:gdLst/>
              <a:ahLst/>
              <a:cxnLst/>
              <a:rect l="l" t="t" r="r" b="b"/>
              <a:pathLst>
                <a:path w="1809750" h="144780">
                  <a:moveTo>
                    <a:pt x="1737451" y="0"/>
                  </a:moveTo>
                  <a:lnTo>
                    <a:pt x="72149" y="0"/>
                  </a:lnTo>
                  <a:lnTo>
                    <a:pt x="44065" y="5669"/>
                  </a:lnTo>
                  <a:lnTo>
                    <a:pt x="21132" y="21132"/>
                  </a:lnTo>
                  <a:lnTo>
                    <a:pt x="5669" y="44066"/>
                  </a:lnTo>
                  <a:lnTo>
                    <a:pt x="0" y="72148"/>
                  </a:lnTo>
                  <a:lnTo>
                    <a:pt x="5669" y="100233"/>
                  </a:lnTo>
                  <a:lnTo>
                    <a:pt x="21132" y="123167"/>
                  </a:lnTo>
                  <a:lnTo>
                    <a:pt x="44065" y="138629"/>
                  </a:lnTo>
                  <a:lnTo>
                    <a:pt x="72149" y="144299"/>
                  </a:lnTo>
                  <a:lnTo>
                    <a:pt x="1737448" y="144301"/>
                  </a:lnTo>
                  <a:lnTo>
                    <a:pt x="1765533" y="138631"/>
                  </a:lnTo>
                  <a:lnTo>
                    <a:pt x="1788466" y="123169"/>
                  </a:lnTo>
                  <a:lnTo>
                    <a:pt x="1803928" y="100235"/>
                  </a:lnTo>
                  <a:lnTo>
                    <a:pt x="1809598" y="72151"/>
                  </a:lnTo>
                  <a:lnTo>
                    <a:pt x="1803931" y="44066"/>
                  </a:lnTo>
                  <a:lnTo>
                    <a:pt x="1788469" y="21132"/>
                  </a:lnTo>
                  <a:lnTo>
                    <a:pt x="1765535" y="5669"/>
                  </a:lnTo>
                  <a:lnTo>
                    <a:pt x="1737451" y="0"/>
                  </a:lnTo>
                  <a:close/>
                </a:path>
              </a:pathLst>
            </a:custGeom>
            <a:solidFill>
              <a:srgbClr val="D5D5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94622" y="2810068"/>
              <a:ext cx="144299" cy="144299"/>
            </a:xfrm>
            <a:prstGeom prst="rect">
              <a:avLst/>
            </a:prstGeom>
          </p:spPr>
        </p:pic>
      </p:grpSp>
      <p:grpSp>
        <p:nvGrpSpPr>
          <p:cNvPr id="9" name="object 9"/>
          <p:cNvGrpSpPr/>
          <p:nvPr/>
        </p:nvGrpSpPr>
        <p:grpSpPr>
          <a:xfrm>
            <a:off x="600322" y="2811829"/>
            <a:ext cx="1809750" cy="144780"/>
            <a:chOff x="600322" y="2811829"/>
            <a:chExt cx="1809750" cy="144780"/>
          </a:xfrm>
        </p:grpSpPr>
        <p:sp>
          <p:nvSpPr>
            <p:cNvPr id="10" name="object 10"/>
            <p:cNvSpPr/>
            <p:nvPr/>
          </p:nvSpPr>
          <p:spPr>
            <a:xfrm>
              <a:off x="600322" y="2811829"/>
              <a:ext cx="1809750" cy="144780"/>
            </a:xfrm>
            <a:custGeom>
              <a:avLst/>
              <a:gdLst/>
              <a:ahLst/>
              <a:cxnLst/>
              <a:rect l="l" t="t" r="r" b="b"/>
              <a:pathLst>
                <a:path w="1809750" h="144780">
                  <a:moveTo>
                    <a:pt x="1737450" y="0"/>
                  </a:moveTo>
                  <a:lnTo>
                    <a:pt x="72150" y="0"/>
                  </a:lnTo>
                  <a:lnTo>
                    <a:pt x="44066" y="5670"/>
                  </a:lnTo>
                  <a:lnTo>
                    <a:pt x="21132" y="21132"/>
                  </a:lnTo>
                  <a:lnTo>
                    <a:pt x="5669" y="44066"/>
                  </a:lnTo>
                  <a:lnTo>
                    <a:pt x="0" y="72149"/>
                  </a:lnTo>
                  <a:lnTo>
                    <a:pt x="5669" y="100234"/>
                  </a:lnTo>
                  <a:lnTo>
                    <a:pt x="21132" y="123167"/>
                  </a:lnTo>
                  <a:lnTo>
                    <a:pt x="44066" y="138630"/>
                  </a:lnTo>
                  <a:lnTo>
                    <a:pt x="72150" y="144299"/>
                  </a:lnTo>
                  <a:lnTo>
                    <a:pt x="1737449" y="144302"/>
                  </a:lnTo>
                  <a:lnTo>
                    <a:pt x="1765533" y="138632"/>
                  </a:lnTo>
                  <a:lnTo>
                    <a:pt x="1788467" y="123169"/>
                  </a:lnTo>
                  <a:lnTo>
                    <a:pt x="1803929" y="100235"/>
                  </a:lnTo>
                  <a:lnTo>
                    <a:pt x="1809599" y="72151"/>
                  </a:lnTo>
                  <a:lnTo>
                    <a:pt x="1803932" y="44066"/>
                  </a:lnTo>
                  <a:lnTo>
                    <a:pt x="1788469" y="21132"/>
                  </a:lnTo>
                  <a:lnTo>
                    <a:pt x="1765535" y="5670"/>
                  </a:lnTo>
                  <a:lnTo>
                    <a:pt x="1737450" y="0"/>
                  </a:lnTo>
                  <a:close/>
                </a:path>
              </a:pathLst>
            </a:custGeom>
            <a:solidFill>
              <a:srgbClr val="D5D5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32971" y="2811829"/>
              <a:ext cx="144299" cy="144299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6174435" y="1822195"/>
            <a:ext cx="1754505" cy="8756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1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0FA400"/>
                </a:solidFill>
                <a:latin typeface="Arial"/>
                <a:cs typeface="Arial"/>
              </a:rPr>
              <a:t>Equidad</a:t>
            </a:r>
            <a:endParaRPr sz="1800">
              <a:latin typeface="Arial"/>
              <a:cs typeface="Arial"/>
            </a:endParaRPr>
          </a:p>
          <a:p>
            <a:pPr marL="12700" marR="5080">
              <a:lnSpc>
                <a:spcPts val="1490"/>
              </a:lnSpc>
              <a:spcBef>
                <a:spcPts val="45"/>
              </a:spcBef>
            </a:pPr>
            <a:r>
              <a:rPr sz="1300" dirty="0">
                <a:latin typeface="Arial MT"/>
                <a:cs typeface="Arial MT"/>
              </a:rPr>
              <a:t>Distribución</a:t>
            </a:r>
            <a:r>
              <a:rPr sz="1300" spc="-75" dirty="0">
                <a:latin typeface="Arial MT"/>
                <a:cs typeface="Arial MT"/>
              </a:rPr>
              <a:t> </a:t>
            </a:r>
            <a:r>
              <a:rPr sz="1300" spc="-10" dirty="0">
                <a:latin typeface="Arial MT"/>
                <a:cs typeface="Arial MT"/>
              </a:rPr>
              <a:t>concertada </a:t>
            </a:r>
            <a:r>
              <a:rPr sz="1300" dirty="0">
                <a:latin typeface="Arial MT"/>
                <a:cs typeface="Arial MT"/>
              </a:rPr>
              <a:t>y</a:t>
            </a:r>
            <a:r>
              <a:rPr sz="1300" spc="-30" dirty="0">
                <a:latin typeface="Arial MT"/>
                <a:cs typeface="Arial MT"/>
              </a:rPr>
              <a:t> </a:t>
            </a:r>
            <a:r>
              <a:rPr sz="1300" dirty="0">
                <a:latin typeface="Arial MT"/>
                <a:cs typeface="Arial MT"/>
              </a:rPr>
              <a:t>equitativa</a:t>
            </a:r>
            <a:r>
              <a:rPr sz="1300" spc="-25" dirty="0">
                <a:latin typeface="Arial MT"/>
                <a:cs typeface="Arial MT"/>
              </a:rPr>
              <a:t> </a:t>
            </a:r>
            <a:r>
              <a:rPr sz="1300" dirty="0">
                <a:latin typeface="Arial MT"/>
                <a:cs typeface="Arial MT"/>
              </a:rPr>
              <a:t>de</a:t>
            </a:r>
            <a:r>
              <a:rPr sz="1300" spc="-25" dirty="0">
                <a:latin typeface="Arial MT"/>
                <a:cs typeface="Arial MT"/>
              </a:rPr>
              <a:t> los</a:t>
            </a:r>
            <a:endParaRPr sz="13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300" spc="-10" dirty="0">
                <a:latin typeface="Arial MT"/>
                <a:cs typeface="Arial MT"/>
              </a:rPr>
              <a:t>beneficios</a:t>
            </a:r>
            <a:endParaRPr sz="1300">
              <a:latin typeface="Arial MT"/>
              <a:cs typeface="Arial M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093846" y="2733548"/>
            <a:ext cx="5467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FA400"/>
                </a:solidFill>
                <a:latin typeface="Arial"/>
                <a:cs typeface="Arial"/>
              </a:rPr>
              <a:t>25</a:t>
            </a:r>
            <a:r>
              <a:rPr sz="1800" b="1" spc="-10" dirty="0">
                <a:solidFill>
                  <a:srgbClr val="0FA400"/>
                </a:solidFill>
                <a:latin typeface="Arial"/>
                <a:cs typeface="Arial"/>
              </a:rPr>
              <a:t> </a:t>
            </a:r>
            <a:r>
              <a:rPr sz="1800" b="1" spc="-50" dirty="0">
                <a:solidFill>
                  <a:srgbClr val="0FA400"/>
                </a:solidFill>
                <a:latin typeface="Arial"/>
                <a:cs typeface="Arial"/>
              </a:rPr>
              <a:t>%</a:t>
            </a:r>
            <a:endParaRPr sz="18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69232" y="1816100"/>
            <a:ext cx="1524635" cy="8813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11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DE9703"/>
                </a:solidFill>
                <a:latin typeface="Arial"/>
                <a:cs typeface="Arial"/>
              </a:rPr>
              <a:t>Eficacia</a:t>
            </a:r>
            <a:endParaRPr sz="1800">
              <a:latin typeface="Arial"/>
              <a:cs typeface="Arial"/>
            </a:endParaRPr>
          </a:p>
          <a:p>
            <a:pPr marL="12700" marR="5080">
              <a:lnSpc>
                <a:spcPts val="1510"/>
              </a:lnSpc>
              <a:spcBef>
                <a:spcPts val="40"/>
              </a:spcBef>
            </a:pPr>
            <a:r>
              <a:rPr sz="1300" dirty="0">
                <a:latin typeface="Arial MT"/>
                <a:cs typeface="Arial MT"/>
              </a:rPr>
              <a:t>Cumplimiento</a:t>
            </a:r>
            <a:r>
              <a:rPr sz="1300" spc="-50" dirty="0">
                <a:latin typeface="Arial MT"/>
                <a:cs typeface="Arial MT"/>
              </a:rPr>
              <a:t> </a:t>
            </a:r>
            <a:r>
              <a:rPr sz="1300" dirty="0">
                <a:latin typeface="Arial MT"/>
                <a:cs typeface="Arial MT"/>
              </a:rPr>
              <a:t>de</a:t>
            </a:r>
            <a:r>
              <a:rPr sz="1300" spc="-50" dirty="0">
                <a:latin typeface="Arial MT"/>
                <a:cs typeface="Arial MT"/>
              </a:rPr>
              <a:t> </a:t>
            </a:r>
            <a:r>
              <a:rPr sz="1300" spc="-25" dirty="0">
                <a:latin typeface="Arial MT"/>
                <a:cs typeface="Arial MT"/>
              </a:rPr>
              <a:t>los </a:t>
            </a:r>
            <a:r>
              <a:rPr sz="1300" dirty="0">
                <a:latin typeface="Arial MT"/>
                <a:cs typeface="Arial MT"/>
              </a:rPr>
              <a:t>objetivos</a:t>
            </a:r>
            <a:r>
              <a:rPr sz="1300" spc="-30" dirty="0">
                <a:latin typeface="Arial MT"/>
                <a:cs typeface="Arial MT"/>
              </a:rPr>
              <a:t> </a:t>
            </a:r>
            <a:r>
              <a:rPr sz="1300" dirty="0">
                <a:latin typeface="Arial MT"/>
                <a:cs typeface="Arial MT"/>
              </a:rPr>
              <a:t>y</a:t>
            </a:r>
            <a:r>
              <a:rPr sz="1300" spc="-25" dirty="0">
                <a:latin typeface="Arial MT"/>
                <a:cs typeface="Arial MT"/>
              </a:rPr>
              <a:t> </a:t>
            </a:r>
            <a:r>
              <a:rPr sz="1300" spc="-20" dirty="0">
                <a:latin typeface="Arial MT"/>
                <a:cs typeface="Arial MT"/>
              </a:rPr>
              <a:t>metas</a:t>
            </a:r>
            <a:endParaRPr sz="13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300" spc="-10" dirty="0">
                <a:latin typeface="Arial MT"/>
                <a:cs typeface="Arial MT"/>
              </a:rPr>
              <a:t>establecidas</a:t>
            </a:r>
            <a:endParaRPr sz="1300">
              <a:latin typeface="Arial MT"/>
              <a:cs typeface="Arial M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545797" y="2749804"/>
            <a:ext cx="48895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DE9703"/>
                </a:solidFill>
                <a:latin typeface="Arial"/>
                <a:cs typeface="Arial"/>
              </a:rPr>
              <a:t>50</a:t>
            </a:r>
            <a:r>
              <a:rPr sz="1600" b="1" spc="-5" dirty="0">
                <a:solidFill>
                  <a:srgbClr val="DE9703"/>
                </a:solidFill>
                <a:latin typeface="Arial"/>
                <a:cs typeface="Arial"/>
              </a:rPr>
              <a:t> </a:t>
            </a:r>
            <a:r>
              <a:rPr sz="1600" b="1" spc="-50" dirty="0">
                <a:solidFill>
                  <a:srgbClr val="DE9703"/>
                </a:solidFill>
                <a:latin typeface="Arial"/>
                <a:cs typeface="Arial"/>
              </a:rPr>
              <a:t>%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3402921" y="2810068"/>
            <a:ext cx="1809750" cy="144780"/>
            <a:chOff x="3402921" y="2810068"/>
            <a:chExt cx="1809750" cy="144780"/>
          </a:xfrm>
        </p:grpSpPr>
        <p:sp>
          <p:nvSpPr>
            <p:cNvPr id="17" name="object 17"/>
            <p:cNvSpPr/>
            <p:nvPr/>
          </p:nvSpPr>
          <p:spPr>
            <a:xfrm>
              <a:off x="3402921" y="2810068"/>
              <a:ext cx="1809750" cy="144780"/>
            </a:xfrm>
            <a:custGeom>
              <a:avLst/>
              <a:gdLst/>
              <a:ahLst/>
              <a:cxnLst/>
              <a:rect l="l" t="t" r="r" b="b"/>
              <a:pathLst>
                <a:path w="1809750" h="144780">
                  <a:moveTo>
                    <a:pt x="1737451" y="0"/>
                  </a:moveTo>
                  <a:lnTo>
                    <a:pt x="72149" y="0"/>
                  </a:lnTo>
                  <a:lnTo>
                    <a:pt x="44065" y="5669"/>
                  </a:lnTo>
                  <a:lnTo>
                    <a:pt x="21132" y="21132"/>
                  </a:lnTo>
                  <a:lnTo>
                    <a:pt x="5669" y="44066"/>
                  </a:lnTo>
                  <a:lnTo>
                    <a:pt x="0" y="72148"/>
                  </a:lnTo>
                  <a:lnTo>
                    <a:pt x="5669" y="100233"/>
                  </a:lnTo>
                  <a:lnTo>
                    <a:pt x="21132" y="123167"/>
                  </a:lnTo>
                  <a:lnTo>
                    <a:pt x="44065" y="138629"/>
                  </a:lnTo>
                  <a:lnTo>
                    <a:pt x="72149" y="144299"/>
                  </a:lnTo>
                  <a:lnTo>
                    <a:pt x="1737448" y="144301"/>
                  </a:lnTo>
                  <a:lnTo>
                    <a:pt x="1765533" y="138631"/>
                  </a:lnTo>
                  <a:lnTo>
                    <a:pt x="1788467" y="123169"/>
                  </a:lnTo>
                  <a:lnTo>
                    <a:pt x="1803930" y="100235"/>
                  </a:lnTo>
                  <a:lnTo>
                    <a:pt x="1809600" y="72151"/>
                  </a:lnTo>
                  <a:lnTo>
                    <a:pt x="1803931" y="44066"/>
                  </a:lnTo>
                  <a:lnTo>
                    <a:pt x="1788469" y="21132"/>
                  </a:lnTo>
                  <a:lnTo>
                    <a:pt x="1765535" y="5669"/>
                  </a:lnTo>
                  <a:lnTo>
                    <a:pt x="1737451" y="0"/>
                  </a:lnTo>
                  <a:close/>
                </a:path>
              </a:pathLst>
            </a:custGeom>
            <a:solidFill>
              <a:srgbClr val="D5D5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792021" y="2810068"/>
              <a:ext cx="144299" cy="144299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3371833" y="1813051"/>
            <a:ext cx="2465705" cy="12033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135"/>
              </a:lnSpc>
              <a:spcBef>
                <a:spcPts val="100"/>
              </a:spcBef>
            </a:pPr>
            <a:r>
              <a:rPr sz="1800" b="1" spc="-10" dirty="0">
                <a:solidFill>
                  <a:srgbClr val="0672E5"/>
                </a:solidFill>
                <a:latin typeface="Arial"/>
                <a:cs typeface="Arial"/>
              </a:rPr>
              <a:t>Eficiencia</a:t>
            </a:r>
            <a:endParaRPr sz="1800">
              <a:latin typeface="Arial"/>
              <a:cs typeface="Arial"/>
            </a:endParaRPr>
          </a:p>
          <a:p>
            <a:pPr marL="12700" marR="255904">
              <a:lnSpc>
                <a:spcPts val="1490"/>
              </a:lnSpc>
              <a:spcBef>
                <a:spcPts val="80"/>
              </a:spcBef>
            </a:pPr>
            <a:r>
              <a:rPr sz="1300" dirty="0">
                <a:latin typeface="Arial MT"/>
                <a:cs typeface="Arial MT"/>
              </a:rPr>
              <a:t>Manejo</a:t>
            </a:r>
            <a:r>
              <a:rPr sz="1300" spc="-40" dirty="0">
                <a:latin typeface="Arial MT"/>
                <a:cs typeface="Arial MT"/>
              </a:rPr>
              <a:t> </a:t>
            </a:r>
            <a:r>
              <a:rPr sz="1300" dirty="0">
                <a:latin typeface="Arial MT"/>
                <a:cs typeface="Arial MT"/>
              </a:rPr>
              <a:t>y</a:t>
            </a:r>
            <a:r>
              <a:rPr sz="1300" spc="-40" dirty="0">
                <a:latin typeface="Arial MT"/>
                <a:cs typeface="Arial MT"/>
              </a:rPr>
              <a:t> </a:t>
            </a:r>
            <a:r>
              <a:rPr sz="1300" dirty="0">
                <a:latin typeface="Arial MT"/>
                <a:cs typeface="Arial MT"/>
              </a:rPr>
              <a:t>distribución</a:t>
            </a:r>
            <a:r>
              <a:rPr sz="1300" spc="-40" dirty="0">
                <a:latin typeface="Arial MT"/>
                <a:cs typeface="Arial MT"/>
              </a:rPr>
              <a:t> </a:t>
            </a:r>
            <a:r>
              <a:rPr sz="1300" spc="-25" dirty="0">
                <a:latin typeface="Arial MT"/>
                <a:cs typeface="Arial MT"/>
              </a:rPr>
              <a:t>de </a:t>
            </a:r>
            <a:r>
              <a:rPr sz="1300" dirty="0">
                <a:latin typeface="Arial MT"/>
                <a:cs typeface="Arial MT"/>
              </a:rPr>
              <a:t>recursos</a:t>
            </a:r>
            <a:r>
              <a:rPr sz="1300" spc="-60" dirty="0">
                <a:latin typeface="Arial MT"/>
                <a:cs typeface="Arial MT"/>
              </a:rPr>
              <a:t> </a:t>
            </a:r>
            <a:r>
              <a:rPr sz="1300" dirty="0">
                <a:latin typeface="Arial MT"/>
                <a:cs typeface="Arial MT"/>
              </a:rPr>
              <a:t>técnicos,</a:t>
            </a:r>
            <a:r>
              <a:rPr sz="1300" spc="-60" dirty="0">
                <a:latin typeface="Arial MT"/>
                <a:cs typeface="Arial MT"/>
              </a:rPr>
              <a:t> </a:t>
            </a:r>
            <a:r>
              <a:rPr sz="1300" dirty="0">
                <a:latin typeface="Arial MT"/>
                <a:cs typeface="Arial MT"/>
              </a:rPr>
              <a:t>humanos</a:t>
            </a:r>
            <a:r>
              <a:rPr sz="1300" spc="-55" dirty="0">
                <a:latin typeface="Arial MT"/>
                <a:cs typeface="Arial MT"/>
              </a:rPr>
              <a:t> </a:t>
            </a:r>
            <a:r>
              <a:rPr sz="1300" spc="-50" dirty="0">
                <a:latin typeface="Arial MT"/>
                <a:cs typeface="Arial MT"/>
              </a:rPr>
              <a:t>y</a:t>
            </a:r>
            <a:endParaRPr sz="13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300" spc="-10" dirty="0">
                <a:latin typeface="Arial MT"/>
                <a:cs typeface="Arial MT"/>
              </a:rPr>
              <a:t>financieros</a:t>
            </a:r>
            <a:endParaRPr sz="1300">
              <a:latin typeface="Arial MT"/>
              <a:cs typeface="Arial MT"/>
            </a:endParaRPr>
          </a:p>
          <a:p>
            <a:pPr marR="5080" algn="r">
              <a:lnSpc>
                <a:spcPct val="100000"/>
              </a:lnSpc>
              <a:spcBef>
                <a:spcPts val="585"/>
              </a:spcBef>
            </a:pPr>
            <a:r>
              <a:rPr sz="1600" b="1" dirty="0">
                <a:solidFill>
                  <a:srgbClr val="409AFA"/>
                </a:solidFill>
                <a:latin typeface="Arial"/>
                <a:cs typeface="Arial"/>
              </a:rPr>
              <a:t>25</a:t>
            </a:r>
            <a:r>
              <a:rPr sz="1600" b="1" spc="-5" dirty="0">
                <a:solidFill>
                  <a:srgbClr val="409AFA"/>
                </a:solidFill>
                <a:latin typeface="Arial"/>
                <a:cs typeface="Arial"/>
              </a:rPr>
              <a:t> </a:t>
            </a:r>
            <a:r>
              <a:rPr sz="1600" b="1" spc="-50" dirty="0">
                <a:solidFill>
                  <a:srgbClr val="409AFA"/>
                </a:solidFill>
                <a:latin typeface="Arial"/>
                <a:cs typeface="Arial"/>
              </a:rPr>
              <a:t>%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497422" y="3161117"/>
            <a:ext cx="8223250" cy="1966595"/>
            <a:chOff x="497422" y="3161117"/>
            <a:chExt cx="8223250" cy="1966595"/>
          </a:xfrm>
        </p:grpSpPr>
        <p:pic>
          <p:nvPicPr>
            <p:cNvPr id="21" name="object 2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471848" y="3161117"/>
              <a:ext cx="1629958" cy="1870660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497422" y="5031772"/>
              <a:ext cx="8223250" cy="0"/>
            </a:xfrm>
            <a:custGeom>
              <a:avLst/>
              <a:gdLst/>
              <a:ahLst/>
              <a:cxnLst/>
              <a:rect l="l" t="t" r="r" b="b"/>
              <a:pathLst>
                <a:path w="8223250">
                  <a:moveTo>
                    <a:pt x="0" y="0"/>
                  </a:moveTo>
                  <a:lnTo>
                    <a:pt x="8222700" y="1"/>
                  </a:lnTo>
                </a:path>
              </a:pathLst>
            </a:custGeom>
            <a:ln w="9525">
              <a:solidFill>
                <a:srgbClr val="526D7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011063" y="3176454"/>
              <a:ext cx="2156679" cy="1950937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25502" y="3183491"/>
              <a:ext cx="1363495" cy="1870574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143514" y="792988"/>
            <a:ext cx="8488680" cy="751205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>
              <a:lnSpc>
                <a:spcPts val="1900"/>
              </a:lnSpc>
              <a:spcBef>
                <a:spcPts val="180"/>
              </a:spcBef>
            </a:pPr>
            <a:r>
              <a:rPr sz="1600" dirty="0">
                <a:latin typeface="Arial MT"/>
                <a:cs typeface="Arial MT"/>
              </a:rPr>
              <a:t>Son</a:t>
            </a:r>
            <a:r>
              <a:rPr sz="1600" spc="-2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instancias</a:t>
            </a:r>
            <a:r>
              <a:rPr sz="1600" spc="-1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que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se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crean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para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b="1" dirty="0">
                <a:latin typeface="Arial"/>
                <a:cs typeface="Arial"/>
              </a:rPr>
              <a:t>velar</a:t>
            </a:r>
            <a:r>
              <a:rPr sz="1600" b="1" spc="-1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por</a:t>
            </a:r>
            <a:r>
              <a:rPr sz="1600" b="1" spc="-2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el</a:t>
            </a:r>
            <a:r>
              <a:rPr sz="1600" b="1" spc="-1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éxito</a:t>
            </a:r>
            <a:r>
              <a:rPr sz="1600" b="1" spc="-2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del</a:t>
            </a:r>
            <a:r>
              <a:rPr sz="1600" b="1" spc="-1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proyecto</a:t>
            </a:r>
            <a:r>
              <a:rPr sz="1600" b="1" spc="-30" dirty="0">
                <a:latin typeface="Arial"/>
                <a:cs typeface="Arial"/>
              </a:rPr>
              <a:t> </a:t>
            </a:r>
            <a:r>
              <a:rPr sz="1600" dirty="0">
                <a:latin typeface="Arial MT"/>
                <a:cs typeface="Arial MT"/>
              </a:rPr>
              <a:t>y</a:t>
            </a:r>
            <a:r>
              <a:rPr sz="1600" spc="-1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la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b="1" dirty="0">
                <a:latin typeface="Arial"/>
                <a:cs typeface="Arial"/>
              </a:rPr>
              <a:t>correcta</a:t>
            </a:r>
            <a:r>
              <a:rPr sz="1600" b="1" spc="-2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ejecución</a:t>
            </a:r>
            <a:r>
              <a:rPr sz="1600" b="1" spc="-30" dirty="0">
                <a:latin typeface="Arial"/>
                <a:cs typeface="Arial"/>
              </a:rPr>
              <a:t> </a:t>
            </a:r>
            <a:r>
              <a:rPr sz="1600" spc="-25" dirty="0">
                <a:latin typeface="Arial MT"/>
                <a:cs typeface="Arial MT"/>
              </a:rPr>
              <a:t>de </a:t>
            </a:r>
            <a:r>
              <a:rPr sz="1600" dirty="0">
                <a:latin typeface="Arial MT"/>
                <a:cs typeface="Arial MT"/>
              </a:rPr>
              <a:t>los</a:t>
            </a:r>
            <a:r>
              <a:rPr sz="1600" spc="-2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recursos</a:t>
            </a:r>
            <a:r>
              <a:rPr sz="1600" spc="-2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técnicos,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financieros</a:t>
            </a:r>
            <a:r>
              <a:rPr sz="1600" spc="-2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y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humanos;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a</a:t>
            </a:r>
            <a:r>
              <a:rPr sz="1600" spc="-3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través</a:t>
            </a:r>
            <a:r>
              <a:rPr sz="1600" spc="-2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de</a:t>
            </a:r>
            <a:r>
              <a:rPr sz="1600" spc="-2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evaluaciones</a:t>
            </a:r>
            <a:r>
              <a:rPr sz="1600" spc="-2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periódicas</a:t>
            </a:r>
            <a:r>
              <a:rPr sz="1600" spc="-2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de</a:t>
            </a:r>
            <a:r>
              <a:rPr sz="1600" spc="-30" dirty="0">
                <a:latin typeface="Arial MT"/>
                <a:cs typeface="Arial MT"/>
              </a:rPr>
              <a:t> </a:t>
            </a:r>
            <a:r>
              <a:rPr sz="1600" spc="-25" dirty="0">
                <a:latin typeface="Arial MT"/>
                <a:cs typeface="Arial MT"/>
              </a:rPr>
              <a:t>la </a:t>
            </a:r>
            <a:r>
              <a:rPr sz="1600" b="1" dirty="0">
                <a:latin typeface="Arial"/>
                <a:cs typeface="Arial"/>
              </a:rPr>
              <a:t>eficacia,</a:t>
            </a:r>
            <a:r>
              <a:rPr sz="1600" b="1" spc="-2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eficiencia</a:t>
            </a:r>
            <a:r>
              <a:rPr sz="1600" b="1" spc="-2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y</a:t>
            </a:r>
            <a:r>
              <a:rPr sz="1600" b="1" spc="-2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equidad</a:t>
            </a:r>
            <a:r>
              <a:rPr sz="1600" b="1" spc="-35" dirty="0">
                <a:latin typeface="Arial"/>
                <a:cs typeface="Arial"/>
              </a:rPr>
              <a:t> </a:t>
            </a:r>
            <a:r>
              <a:rPr sz="1600" dirty="0">
                <a:latin typeface="Arial MT"/>
                <a:cs typeface="Arial MT"/>
              </a:rPr>
              <a:t>en</a:t>
            </a:r>
            <a:r>
              <a:rPr sz="1600" spc="-2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el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desarrollo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de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las</a:t>
            </a:r>
            <a:r>
              <a:rPr sz="1600" spc="-15" dirty="0">
                <a:latin typeface="Arial MT"/>
                <a:cs typeface="Arial MT"/>
              </a:rPr>
              <a:t> </a:t>
            </a:r>
            <a:r>
              <a:rPr sz="1600" spc="-10" dirty="0">
                <a:latin typeface="Arial MT"/>
                <a:cs typeface="Arial MT"/>
              </a:rPr>
              <a:t>intervenciones</a:t>
            </a:r>
            <a:endParaRPr sz="1600">
              <a:latin typeface="Arial MT"/>
              <a:cs typeface="Arial MT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0" y="93221"/>
            <a:ext cx="387985" cy="454659"/>
          </a:xfrm>
          <a:custGeom>
            <a:avLst/>
            <a:gdLst/>
            <a:ahLst/>
            <a:cxnLst/>
            <a:rect l="l" t="t" r="r" b="b"/>
            <a:pathLst>
              <a:path w="387985" h="454659">
                <a:moveTo>
                  <a:pt x="387896" y="0"/>
                </a:moveTo>
                <a:lnTo>
                  <a:pt x="0" y="0"/>
                </a:lnTo>
                <a:lnTo>
                  <a:pt x="0" y="454287"/>
                </a:lnTo>
                <a:lnTo>
                  <a:pt x="387896" y="454287"/>
                </a:lnTo>
                <a:lnTo>
                  <a:pt x="387896" y="0"/>
                </a:lnTo>
                <a:close/>
              </a:path>
            </a:pathLst>
          </a:custGeom>
          <a:solidFill>
            <a:srgbClr val="004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¿Qué</a:t>
            </a:r>
            <a:r>
              <a:rPr spc="-25" dirty="0"/>
              <a:t> </a:t>
            </a:r>
            <a:r>
              <a:rPr dirty="0"/>
              <a:t>son</a:t>
            </a:r>
            <a:r>
              <a:rPr spc="-30" dirty="0"/>
              <a:t> </a:t>
            </a:r>
            <a:r>
              <a:rPr dirty="0"/>
              <a:t>los</a:t>
            </a:r>
            <a:r>
              <a:rPr spc="-25" dirty="0"/>
              <a:t> </a:t>
            </a:r>
            <a:r>
              <a:rPr dirty="0"/>
              <a:t>comités</a:t>
            </a:r>
            <a:r>
              <a:rPr spc="-25" dirty="0"/>
              <a:t> </a:t>
            </a:r>
            <a:r>
              <a:rPr dirty="0"/>
              <a:t>de</a:t>
            </a:r>
            <a:r>
              <a:rPr spc="-25" dirty="0"/>
              <a:t> </a:t>
            </a:r>
            <a:r>
              <a:rPr spc="-10" dirty="0"/>
              <a:t>reporte?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014727" y="1624583"/>
            <a:ext cx="6672580" cy="3317240"/>
            <a:chOff x="2014727" y="1624583"/>
            <a:chExt cx="6672580" cy="331724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14727" y="1624583"/>
              <a:ext cx="5114544" cy="316382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89317" y="2736963"/>
              <a:ext cx="3297555" cy="2204511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832760" y="313435"/>
            <a:ext cx="726059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5100">
              <a:lnSpc>
                <a:spcPct val="100000"/>
              </a:lnSpc>
              <a:spcBef>
                <a:spcPts val="100"/>
              </a:spcBef>
            </a:pPr>
            <a:r>
              <a:rPr b="0" dirty="0">
                <a:solidFill>
                  <a:srgbClr val="000000"/>
                </a:solidFill>
                <a:latin typeface="Arial MT"/>
                <a:cs typeface="Arial MT"/>
              </a:rPr>
              <a:t>La</a:t>
            </a:r>
            <a:r>
              <a:rPr b="0" spc="-60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dirty="0">
                <a:solidFill>
                  <a:srgbClr val="000000"/>
                </a:solidFill>
              </a:rPr>
              <a:t>conformación</a:t>
            </a:r>
            <a:r>
              <a:rPr spc="-6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de</a:t>
            </a:r>
            <a:r>
              <a:rPr spc="-5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los</a:t>
            </a:r>
            <a:r>
              <a:rPr spc="-5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comités</a:t>
            </a:r>
            <a:r>
              <a:rPr spc="-60" dirty="0">
                <a:solidFill>
                  <a:srgbClr val="000000"/>
                </a:solidFill>
              </a:rPr>
              <a:t> </a:t>
            </a:r>
            <a:r>
              <a:rPr b="0" dirty="0">
                <a:solidFill>
                  <a:srgbClr val="000000"/>
                </a:solidFill>
                <a:latin typeface="Arial MT"/>
                <a:cs typeface="Arial MT"/>
              </a:rPr>
              <a:t>dependerá</a:t>
            </a:r>
            <a:r>
              <a:rPr b="0" spc="-55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b="0" dirty="0">
                <a:solidFill>
                  <a:srgbClr val="000000"/>
                </a:solidFill>
                <a:latin typeface="Arial MT"/>
                <a:cs typeface="Arial MT"/>
              </a:rPr>
              <a:t>de</a:t>
            </a:r>
            <a:r>
              <a:rPr b="0" spc="-55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b="0" spc="-25" dirty="0">
                <a:solidFill>
                  <a:srgbClr val="000000"/>
                </a:solidFill>
                <a:latin typeface="Arial MT"/>
                <a:cs typeface="Arial MT"/>
              </a:rPr>
              <a:t>la</a:t>
            </a:r>
          </a:p>
          <a:p>
            <a:pPr marL="12700">
              <a:lnSpc>
                <a:spcPct val="100000"/>
              </a:lnSpc>
            </a:pPr>
            <a:r>
              <a:rPr dirty="0">
                <a:solidFill>
                  <a:srgbClr val="000000"/>
                </a:solidFill>
              </a:rPr>
              <a:t>naturaleza</a:t>
            </a:r>
            <a:r>
              <a:rPr spc="-6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de</a:t>
            </a:r>
            <a:r>
              <a:rPr spc="-6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los</a:t>
            </a:r>
            <a:r>
              <a:rPr spc="-6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proyectos</a:t>
            </a:r>
            <a:r>
              <a:rPr b="0" dirty="0">
                <a:solidFill>
                  <a:srgbClr val="000000"/>
                </a:solidFill>
                <a:latin typeface="Arial MT"/>
                <a:cs typeface="Arial MT"/>
              </a:rPr>
              <a:t>,</a:t>
            </a:r>
            <a:r>
              <a:rPr b="0" spc="-65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b="0" dirty="0">
                <a:solidFill>
                  <a:srgbClr val="000000"/>
                </a:solidFill>
                <a:latin typeface="Arial MT"/>
                <a:cs typeface="Arial MT"/>
              </a:rPr>
              <a:t>los</a:t>
            </a:r>
            <a:r>
              <a:rPr b="0" spc="-60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b="0" dirty="0">
                <a:solidFill>
                  <a:srgbClr val="000000"/>
                </a:solidFill>
                <a:latin typeface="Arial MT"/>
                <a:cs typeface="Arial MT"/>
              </a:rPr>
              <a:t>cuales</a:t>
            </a:r>
            <a:r>
              <a:rPr b="0" spc="-65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b="0" dirty="0">
                <a:solidFill>
                  <a:srgbClr val="000000"/>
                </a:solidFill>
                <a:latin typeface="Arial MT"/>
                <a:cs typeface="Arial MT"/>
              </a:rPr>
              <a:t>pueden</a:t>
            </a:r>
            <a:r>
              <a:rPr b="0" spc="-60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b="0" spc="-20" dirty="0">
                <a:solidFill>
                  <a:srgbClr val="000000"/>
                </a:solidFill>
                <a:latin typeface="Arial MT"/>
                <a:cs typeface="Arial MT"/>
              </a:rPr>
              <a:t>ser: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21325" y="1341483"/>
            <a:ext cx="2084705" cy="1005205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30"/>
              </a:spcBef>
            </a:pPr>
            <a:r>
              <a:rPr sz="1800" b="1" spc="-10" dirty="0">
                <a:latin typeface="Arial"/>
                <a:cs typeface="Arial"/>
              </a:rPr>
              <a:t>Internos</a:t>
            </a:r>
            <a:endParaRPr sz="1800">
              <a:latin typeface="Arial"/>
              <a:cs typeface="Arial"/>
            </a:endParaRPr>
          </a:p>
          <a:p>
            <a:pPr marL="12700" marR="5080">
              <a:lnSpc>
                <a:spcPct val="97900"/>
              </a:lnSpc>
              <a:spcBef>
                <a:spcPts val="290"/>
              </a:spcBef>
            </a:pPr>
            <a:r>
              <a:rPr sz="1400" dirty="0">
                <a:latin typeface="Arial MT"/>
                <a:cs typeface="Arial MT"/>
              </a:rPr>
              <a:t>Conformados</a:t>
            </a:r>
            <a:r>
              <a:rPr sz="1400" spc="-65" dirty="0">
                <a:latin typeface="Arial MT"/>
                <a:cs typeface="Arial MT"/>
              </a:rPr>
              <a:t> </a:t>
            </a:r>
            <a:r>
              <a:rPr sz="1400" spc="-25" dirty="0">
                <a:latin typeface="Arial MT"/>
                <a:cs typeface="Arial MT"/>
              </a:rPr>
              <a:t>por </a:t>
            </a:r>
            <a:r>
              <a:rPr sz="1400" dirty="0">
                <a:latin typeface="Arial MT"/>
                <a:cs typeface="Arial MT"/>
              </a:rPr>
              <a:t>miembros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</a:t>
            </a:r>
            <a:r>
              <a:rPr sz="1400" spc="-25" dirty="0">
                <a:latin typeface="Arial MT"/>
                <a:cs typeface="Arial MT"/>
              </a:rPr>
              <a:t> las </a:t>
            </a:r>
            <a:r>
              <a:rPr sz="1400" dirty="0">
                <a:latin typeface="Arial MT"/>
                <a:cs typeface="Arial MT"/>
              </a:rPr>
              <a:t>organizaciones</a:t>
            </a:r>
            <a:r>
              <a:rPr sz="1400" spc="-7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ejecutoras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98853" y="3257804"/>
            <a:ext cx="1138555" cy="1149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Arial"/>
                <a:cs typeface="Arial"/>
              </a:rPr>
              <a:t>Externos</a:t>
            </a:r>
            <a:endParaRPr sz="1800">
              <a:latin typeface="Arial"/>
              <a:cs typeface="Arial"/>
            </a:endParaRPr>
          </a:p>
          <a:p>
            <a:pPr marL="12700" marR="5080">
              <a:lnSpc>
                <a:spcPct val="99000"/>
              </a:lnSpc>
              <a:spcBef>
                <a:spcPts val="30"/>
              </a:spcBef>
            </a:pPr>
            <a:r>
              <a:rPr sz="1400" dirty="0">
                <a:latin typeface="Arial MT"/>
                <a:cs typeface="Arial MT"/>
              </a:rPr>
              <a:t>Integrado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spc="-25" dirty="0">
                <a:latin typeface="Arial MT"/>
                <a:cs typeface="Arial MT"/>
              </a:rPr>
              <a:t>por </a:t>
            </a:r>
            <a:r>
              <a:rPr sz="1400" dirty="0">
                <a:latin typeface="Arial MT"/>
                <a:cs typeface="Arial MT"/>
              </a:rPr>
              <a:t>delegados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spc="-25" dirty="0">
                <a:latin typeface="Arial MT"/>
                <a:cs typeface="Arial MT"/>
              </a:rPr>
              <a:t>de </a:t>
            </a:r>
            <a:r>
              <a:rPr sz="1400" dirty="0">
                <a:latin typeface="Arial MT"/>
                <a:cs typeface="Arial MT"/>
              </a:rPr>
              <a:t>una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entidad independiente</a:t>
            </a:r>
            <a:endParaRPr sz="1400">
              <a:latin typeface="Arial MT"/>
              <a:cs typeface="Arial MT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2091447" y="1987585"/>
            <a:ext cx="4615815" cy="2343150"/>
            <a:chOff x="2091447" y="1987585"/>
            <a:chExt cx="4615815" cy="2343150"/>
          </a:xfrm>
        </p:grpSpPr>
        <p:sp>
          <p:nvSpPr>
            <p:cNvPr id="9" name="object 9"/>
            <p:cNvSpPr/>
            <p:nvPr/>
          </p:nvSpPr>
          <p:spPr>
            <a:xfrm>
              <a:off x="2091447" y="3775125"/>
              <a:ext cx="838835" cy="555625"/>
            </a:xfrm>
            <a:custGeom>
              <a:avLst/>
              <a:gdLst/>
              <a:ahLst/>
              <a:cxnLst/>
              <a:rect l="l" t="t" r="r" b="b"/>
              <a:pathLst>
                <a:path w="838835" h="555625">
                  <a:moveTo>
                    <a:pt x="560849" y="0"/>
                  </a:moveTo>
                  <a:lnTo>
                    <a:pt x="277649" y="0"/>
                  </a:lnTo>
                  <a:lnTo>
                    <a:pt x="227741" y="4473"/>
                  </a:lnTo>
                  <a:lnTo>
                    <a:pt x="180768" y="17370"/>
                  </a:lnTo>
                  <a:lnTo>
                    <a:pt x="137514" y="37907"/>
                  </a:lnTo>
                  <a:lnTo>
                    <a:pt x="98763" y="65299"/>
                  </a:lnTo>
                  <a:lnTo>
                    <a:pt x="65299" y="98763"/>
                  </a:lnTo>
                  <a:lnTo>
                    <a:pt x="37907" y="137514"/>
                  </a:lnTo>
                  <a:lnTo>
                    <a:pt x="17370" y="180769"/>
                  </a:lnTo>
                  <a:lnTo>
                    <a:pt x="4473" y="227742"/>
                  </a:lnTo>
                  <a:lnTo>
                    <a:pt x="0" y="277649"/>
                  </a:lnTo>
                  <a:lnTo>
                    <a:pt x="4473" y="327557"/>
                  </a:lnTo>
                  <a:lnTo>
                    <a:pt x="17370" y="374530"/>
                  </a:lnTo>
                  <a:lnTo>
                    <a:pt x="37907" y="417785"/>
                  </a:lnTo>
                  <a:lnTo>
                    <a:pt x="65299" y="456536"/>
                  </a:lnTo>
                  <a:lnTo>
                    <a:pt x="98763" y="490000"/>
                  </a:lnTo>
                  <a:lnTo>
                    <a:pt x="137514" y="517392"/>
                  </a:lnTo>
                  <a:lnTo>
                    <a:pt x="180768" y="537929"/>
                  </a:lnTo>
                  <a:lnTo>
                    <a:pt x="227741" y="550826"/>
                  </a:lnTo>
                  <a:lnTo>
                    <a:pt x="277649" y="555300"/>
                  </a:lnTo>
                  <a:lnTo>
                    <a:pt x="560848" y="555300"/>
                  </a:lnTo>
                  <a:lnTo>
                    <a:pt x="610756" y="550827"/>
                  </a:lnTo>
                  <a:lnTo>
                    <a:pt x="657729" y="537930"/>
                  </a:lnTo>
                  <a:lnTo>
                    <a:pt x="700984" y="517393"/>
                  </a:lnTo>
                  <a:lnTo>
                    <a:pt x="739735" y="490000"/>
                  </a:lnTo>
                  <a:lnTo>
                    <a:pt x="773199" y="456537"/>
                  </a:lnTo>
                  <a:lnTo>
                    <a:pt x="800592" y="417785"/>
                  </a:lnTo>
                  <a:lnTo>
                    <a:pt x="821129" y="374531"/>
                  </a:lnTo>
                  <a:lnTo>
                    <a:pt x="834026" y="327558"/>
                  </a:lnTo>
                  <a:lnTo>
                    <a:pt x="838499" y="277650"/>
                  </a:lnTo>
                  <a:lnTo>
                    <a:pt x="834027" y="227742"/>
                  </a:lnTo>
                  <a:lnTo>
                    <a:pt x="821130" y="180769"/>
                  </a:lnTo>
                  <a:lnTo>
                    <a:pt x="800593" y="137514"/>
                  </a:lnTo>
                  <a:lnTo>
                    <a:pt x="773200" y="98763"/>
                  </a:lnTo>
                  <a:lnTo>
                    <a:pt x="739736" y="65299"/>
                  </a:lnTo>
                  <a:lnTo>
                    <a:pt x="700985" y="37907"/>
                  </a:lnTo>
                  <a:lnTo>
                    <a:pt x="657731" y="17370"/>
                  </a:lnTo>
                  <a:lnTo>
                    <a:pt x="610757" y="4473"/>
                  </a:lnTo>
                  <a:lnTo>
                    <a:pt x="560849" y="0"/>
                  </a:lnTo>
                  <a:close/>
                </a:path>
              </a:pathLst>
            </a:custGeom>
            <a:solidFill>
              <a:srgbClr val="A783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868214" y="1987585"/>
              <a:ext cx="838835" cy="555625"/>
            </a:xfrm>
            <a:custGeom>
              <a:avLst/>
              <a:gdLst/>
              <a:ahLst/>
              <a:cxnLst/>
              <a:rect l="l" t="t" r="r" b="b"/>
              <a:pathLst>
                <a:path w="838834" h="555625">
                  <a:moveTo>
                    <a:pt x="560849" y="0"/>
                  </a:moveTo>
                  <a:lnTo>
                    <a:pt x="277649" y="0"/>
                  </a:lnTo>
                  <a:lnTo>
                    <a:pt x="227741" y="4473"/>
                  </a:lnTo>
                  <a:lnTo>
                    <a:pt x="180768" y="17370"/>
                  </a:lnTo>
                  <a:lnTo>
                    <a:pt x="137514" y="37907"/>
                  </a:lnTo>
                  <a:lnTo>
                    <a:pt x="98763" y="65300"/>
                  </a:lnTo>
                  <a:lnTo>
                    <a:pt x="65299" y="98764"/>
                  </a:lnTo>
                  <a:lnTo>
                    <a:pt x="37907" y="137515"/>
                  </a:lnTo>
                  <a:lnTo>
                    <a:pt x="17370" y="180769"/>
                  </a:lnTo>
                  <a:lnTo>
                    <a:pt x="4473" y="227743"/>
                  </a:lnTo>
                  <a:lnTo>
                    <a:pt x="0" y="277649"/>
                  </a:lnTo>
                  <a:lnTo>
                    <a:pt x="4473" y="327558"/>
                  </a:lnTo>
                  <a:lnTo>
                    <a:pt x="17370" y="374531"/>
                  </a:lnTo>
                  <a:lnTo>
                    <a:pt x="37907" y="417785"/>
                  </a:lnTo>
                  <a:lnTo>
                    <a:pt x="65299" y="456536"/>
                  </a:lnTo>
                  <a:lnTo>
                    <a:pt x="98763" y="490000"/>
                  </a:lnTo>
                  <a:lnTo>
                    <a:pt x="137514" y="517392"/>
                  </a:lnTo>
                  <a:lnTo>
                    <a:pt x="180768" y="537929"/>
                  </a:lnTo>
                  <a:lnTo>
                    <a:pt x="227741" y="550826"/>
                  </a:lnTo>
                  <a:lnTo>
                    <a:pt x="277649" y="555299"/>
                  </a:lnTo>
                  <a:lnTo>
                    <a:pt x="560849" y="555301"/>
                  </a:lnTo>
                  <a:lnTo>
                    <a:pt x="610757" y="550827"/>
                  </a:lnTo>
                  <a:lnTo>
                    <a:pt x="657731" y="537930"/>
                  </a:lnTo>
                  <a:lnTo>
                    <a:pt x="700985" y="517393"/>
                  </a:lnTo>
                  <a:lnTo>
                    <a:pt x="739736" y="490001"/>
                  </a:lnTo>
                  <a:lnTo>
                    <a:pt x="773200" y="456537"/>
                  </a:lnTo>
                  <a:lnTo>
                    <a:pt x="800592" y="417786"/>
                  </a:lnTo>
                  <a:lnTo>
                    <a:pt x="821129" y="374532"/>
                  </a:lnTo>
                  <a:lnTo>
                    <a:pt x="834026" y="327559"/>
                  </a:lnTo>
                  <a:lnTo>
                    <a:pt x="838499" y="277651"/>
                  </a:lnTo>
                  <a:lnTo>
                    <a:pt x="834027" y="227743"/>
                  </a:lnTo>
                  <a:lnTo>
                    <a:pt x="821130" y="180769"/>
                  </a:lnTo>
                  <a:lnTo>
                    <a:pt x="800593" y="137515"/>
                  </a:lnTo>
                  <a:lnTo>
                    <a:pt x="773200" y="98764"/>
                  </a:lnTo>
                  <a:lnTo>
                    <a:pt x="739736" y="65300"/>
                  </a:lnTo>
                  <a:lnTo>
                    <a:pt x="700985" y="37907"/>
                  </a:lnTo>
                  <a:lnTo>
                    <a:pt x="657731" y="17370"/>
                  </a:lnTo>
                  <a:lnTo>
                    <a:pt x="610757" y="4473"/>
                  </a:lnTo>
                  <a:lnTo>
                    <a:pt x="560849" y="0"/>
                  </a:lnTo>
                  <a:close/>
                </a:path>
              </a:pathLst>
            </a:custGeom>
            <a:solidFill>
              <a:srgbClr val="B8A2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138363" y="2436483"/>
              <a:ext cx="838835" cy="555625"/>
            </a:xfrm>
            <a:custGeom>
              <a:avLst/>
              <a:gdLst/>
              <a:ahLst/>
              <a:cxnLst/>
              <a:rect l="l" t="t" r="r" b="b"/>
              <a:pathLst>
                <a:path w="838835" h="555625">
                  <a:moveTo>
                    <a:pt x="560851" y="0"/>
                  </a:moveTo>
                  <a:lnTo>
                    <a:pt x="277651" y="0"/>
                  </a:lnTo>
                  <a:lnTo>
                    <a:pt x="227743" y="4473"/>
                  </a:lnTo>
                  <a:lnTo>
                    <a:pt x="180769" y="17370"/>
                  </a:lnTo>
                  <a:lnTo>
                    <a:pt x="137515" y="37907"/>
                  </a:lnTo>
                  <a:lnTo>
                    <a:pt x="98764" y="65300"/>
                  </a:lnTo>
                  <a:lnTo>
                    <a:pt x="65300" y="98764"/>
                  </a:lnTo>
                  <a:lnTo>
                    <a:pt x="37907" y="137515"/>
                  </a:lnTo>
                  <a:lnTo>
                    <a:pt x="17370" y="180769"/>
                  </a:lnTo>
                  <a:lnTo>
                    <a:pt x="4473" y="227743"/>
                  </a:lnTo>
                  <a:lnTo>
                    <a:pt x="0" y="277649"/>
                  </a:lnTo>
                  <a:lnTo>
                    <a:pt x="4473" y="327558"/>
                  </a:lnTo>
                  <a:lnTo>
                    <a:pt x="17370" y="374531"/>
                  </a:lnTo>
                  <a:lnTo>
                    <a:pt x="37907" y="417785"/>
                  </a:lnTo>
                  <a:lnTo>
                    <a:pt x="65300" y="456536"/>
                  </a:lnTo>
                  <a:lnTo>
                    <a:pt x="98764" y="490000"/>
                  </a:lnTo>
                  <a:lnTo>
                    <a:pt x="137515" y="517392"/>
                  </a:lnTo>
                  <a:lnTo>
                    <a:pt x="180769" y="537929"/>
                  </a:lnTo>
                  <a:lnTo>
                    <a:pt x="227743" y="550826"/>
                  </a:lnTo>
                  <a:lnTo>
                    <a:pt x="277651" y="555299"/>
                  </a:lnTo>
                  <a:lnTo>
                    <a:pt x="560849" y="555301"/>
                  </a:lnTo>
                  <a:lnTo>
                    <a:pt x="610757" y="550827"/>
                  </a:lnTo>
                  <a:lnTo>
                    <a:pt x="657731" y="537930"/>
                  </a:lnTo>
                  <a:lnTo>
                    <a:pt x="700985" y="517393"/>
                  </a:lnTo>
                  <a:lnTo>
                    <a:pt x="739736" y="490001"/>
                  </a:lnTo>
                  <a:lnTo>
                    <a:pt x="773200" y="456537"/>
                  </a:lnTo>
                  <a:lnTo>
                    <a:pt x="800592" y="417786"/>
                  </a:lnTo>
                  <a:lnTo>
                    <a:pt x="821129" y="374532"/>
                  </a:lnTo>
                  <a:lnTo>
                    <a:pt x="834026" y="327559"/>
                  </a:lnTo>
                  <a:lnTo>
                    <a:pt x="838499" y="277651"/>
                  </a:lnTo>
                  <a:lnTo>
                    <a:pt x="834027" y="227743"/>
                  </a:lnTo>
                  <a:lnTo>
                    <a:pt x="821130" y="180769"/>
                  </a:lnTo>
                  <a:lnTo>
                    <a:pt x="800593" y="137515"/>
                  </a:lnTo>
                  <a:lnTo>
                    <a:pt x="773200" y="98764"/>
                  </a:lnTo>
                  <a:lnTo>
                    <a:pt x="739737" y="65300"/>
                  </a:lnTo>
                  <a:lnTo>
                    <a:pt x="700985" y="37907"/>
                  </a:lnTo>
                  <a:lnTo>
                    <a:pt x="657731" y="17370"/>
                  </a:lnTo>
                  <a:lnTo>
                    <a:pt x="610758" y="4473"/>
                  </a:lnTo>
                  <a:lnTo>
                    <a:pt x="560851" y="0"/>
                  </a:lnTo>
                  <a:close/>
                </a:path>
              </a:pathLst>
            </a:custGeom>
            <a:solidFill>
              <a:srgbClr val="B873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7035968" y="1417247"/>
            <a:ext cx="1572895" cy="1298575"/>
          </a:xfrm>
          <a:prstGeom prst="rect">
            <a:avLst/>
          </a:prstGeom>
        </p:spPr>
        <p:txBody>
          <a:bodyPr vert="horz" wrap="square" lIns="0" tIns="97155" rIns="0" bIns="0" rtlCol="0">
            <a:spAutoFit/>
          </a:bodyPr>
          <a:lstStyle/>
          <a:p>
            <a:pPr marL="59690">
              <a:lnSpc>
                <a:spcPct val="100000"/>
              </a:lnSpc>
              <a:spcBef>
                <a:spcPts val="765"/>
              </a:spcBef>
            </a:pPr>
            <a:r>
              <a:rPr sz="1800" b="1" spc="-10" dirty="0">
                <a:latin typeface="Arial"/>
                <a:cs typeface="Arial"/>
              </a:rPr>
              <a:t>Participativos</a:t>
            </a:r>
            <a:endParaRPr sz="1800">
              <a:latin typeface="Arial"/>
              <a:cs typeface="Arial"/>
            </a:endParaRPr>
          </a:p>
          <a:p>
            <a:pPr marL="12700" marR="5080" indent="493395" algn="r">
              <a:lnSpc>
                <a:spcPct val="97900"/>
              </a:lnSpc>
              <a:spcBef>
                <a:spcPts val="555"/>
              </a:spcBef>
            </a:pPr>
            <a:r>
              <a:rPr sz="1400" dirty="0">
                <a:latin typeface="Arial MT"/>
                <a:cs typeface="Arial MT"/>
              </a:rPr>
              <a:t>Integrado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spc="-25" dirty="0">
                <a:latin typeface="Arial MT"/>
                <a:cs typeface="Arial MT"/>
              </a:rPr>
              <a:t>por </a:t>
            </a:r>
            <a:r>
              <a:rPr sz="1400" dirty="0">
                <a:latin typeface="Arial MT"/>
                <a:cs typeface="Arial MT"/>
              </a:rPr>
              <a:t>actores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interesados </a:t>
            </a:r>
            <a:r>
              <a:rPr sz="1400" dirty="0">
                <a:latin typeface="Arial MT"/>
                <a:cs typeface="Arial MT"/>
              </a:rPr>
              <a:t>con</a:t>
            </a:r>
            <a:r>
              <a:rPr sz="1400" spc="-1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incidencia</a:t>
            </a:r>
            <a:endParaRPr sz="1400">
              <a:latin typeface="Arial MT"/>
              <a:cs typeface="Arial MT"/>
            </a:endParaRPr>
          </a:p>
          <a:p>
            <a:pPr marR="5715" algn="r">
              <a:lnSpc>
                <a:spcPct val="100000"/>
              </a:lnSpc>
              <a:spcBef>
                <a:spcPts val="25"/>
              </a:spcBef>
            </a:pPr>
            <a:r>
              <a:rPr sz="1400" spc="-10" dirty="0">
                <a:latin typeface="Arial MT"/>
                <a:cs typeface="Arial MT"/>
              </a:rPr>
              <a:t>territorial</a:t>
            </a:r>
            <a:endParaRPr sz="1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10390" y="1596184"/>
            <a:ext cx="5344574" cy="3538815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162580" y="795483"/>
            <a:ext cx="2152348" cy="1984261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675"/>
              </a:spcBef>
            </a:pPr>
            <a:r>
              <a:rPr lang="es-CO" b="1" spc="-10" dirty="0">
                <a:latin typeface="Arial"/>
                <a:cs typeface="Arial"/>
              </a:rPr>
              <a:t>Roles y responsabilidades</a:t>
            </a:r>
            <a:endParaRPr sz="1800" dirty="0">
              <a:latin typeface="Arial"/>
              <a:cs typeface="Arial"/>
            </a:endParaRPr>
          </a:p>
          <a:p>
            <a:pPr marL="12700" marR="5080" algn="just">
              <a:lnSpc>
                <a:spcPct val="99000"/>
              </a:lnSpc>
              <a:spcBef>
                <a:spcPts val="465"/>
              </a:spcBef>
            </a:pPr>
            <a:r>
              <a:rPr sz="1400" dirty="0">
                <a:latin typeface="Arial MT"/>
                <a:cs typeface="Arial MT"/>
              </a:rPr>
              <a:t>Definir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quiénes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spc="-25" dirty="0">
                <a:latin typeface="Arial MT"/>
                <a:cs typeface="Arial MT"/>
              </a:rPr>
              <a:t>lo </a:t>
            </a:r>
            <a:r>
              <a:rPr sz="1400" dirty="0">
                <a:latin typeface="Arial MT"/>
                <a:cs typeface="Arial MT"/>
              </a:rPr>
              <a:t>integrarán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y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qué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spc="-25" dirty="0">
                <a:latin typeface="Arial MT"/>
                <a:cs typeface="Arial MT"/>
              </a:rPr>
              <a:t>rol </a:t>
            </a:r>
            <a:r>
              <a:rPr sz="1400" dirty="0">
                <a:latin typeface="Arial MT"/>
                <a:cs typeface="Arial MT"/>
              </a:rPr>
              <a:t>cumplirán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en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spc="-25" dirty="0" err="1">
                <a:latin typeface="Arial MT"/>
                <a:cs typeface="Arial MT"/>
              </a:rPr>
              <a:t>el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spc="-10" dirty="0" err="1">
                <a:latin typeface="Arial MT"/>
                <a:cs typeface="Arial MT"/>
              </a:rPr>
              <a:t>comité</a:t>
            </a:r>
            <a:r>
              <a:rPr lang="es-CO" sz="1400" spc="-10" dirty="0">
                <a:latin typeface="Arial MT"/>
                <a:cs typeface="Arial MT"/>
              </a:rPr>
              <a:t>, con qué frecuencia se reúne, qué productos genera (actas, informes de avance</a:t>
            </a:r>
            <a:endParaRPr sz="1400" dirty="0">
              <a:latin typeface="Arial MT"/>
              <a:cs typeface="Arial M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71988" y="1597916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304500" y="0"/>
                </a:moveTo>
                <a:lnTo>
                  <a:pt x="255108" y="3985"/>
                </a:lnTo>
                <a:lnTo>
                  <a:pt x="208254" y="15523"/>
                </a:lnTo>
                <a:lnTo>
                  <a:pt x="164564" y="33987"/>
                </a:lnTo>
                <a:lnTo>
                  <a:pt x="124666" y="58750"/>
                </a:lnTo>
                <a:lnTo>
                  <a:pt x="89185" y="89186"/>
                </a:lnTo>
                <a:lnTo>
                  <a:pt x="58750" y="124666"/>
                </a:lnTo>
                <a:lnTo>
                  <a:pt x="33987" y="164564"/>
                </a:lnTo>
                <a:lnTo>
                  <a:pt x="15523" y="208254"/>
                </a:lnTo>
                <a:lnTo>
                  <a:pt x="3985" y="255108"/>
                </a:lnTo>
                <a:lnTo>
                  <a:pt x="0" y="304500"/>
                </a:lnTo>
                <a:lnTo>
                  <a:pt x="3985" y="353891"/>
                </a:lnTo>
                <a:lnTo>
                  <a:pt x="15523" y="400745"/>
                </a:lnTo>
                <a:lnTo>
                  <a:pt x="33987" y="444434"/>
                </a:lnTo>
                <a:lnTo>
                  <a:pt x="58750" y="484333"/>
                </a:lnTo>
                <a:lnTo>
                  <a:pt x="89185" y="519813"/>
                </a:lnTo>
                <a:lnTo>
                  <a:pt x="124666" y="550248"/>
                </a:lnTo>
                <a:lnTo>
                  <a:pt x="164564" y="575011"/>
                </a:lnTo>
                <a:lnTo>
                  <a:pt x="208254" y="593475"/>
                </a:lnTo>
                <a:lnTo>
                  <a:pt x="255108" y="605013"/>
                </a:lnTo>
                <a:lnTo>
                  <a:pt x="304500" y="608999"/>
                </a:lnTo>
                <a:lnTo>
                  <a:pt x="353891" y="605013"/>
                </a:lnTo>
                <a:lnTo>
                  <a:pt x="400745" y="593475"/>
                </a:lnTo>
                <a:lnTo>
                  <a:pt x="444435" y="575011"/>
                </a:lnTo>
                <a:lnTo>
                  <a:pt x="484333" y="550248"/>
                </a:lnTo>
                <a:lnTo>
                  <a:pt x="519814" y="519813"/>
                </a:lnTo>
                <a:lnTo>
                  <a:pt x="550249" y="484333"/>
                </a:lnTo>
                <a:lnTo>
                  <a:pt x="575012" y="444434"/>
                </a:lnTo>
                <a:lnTo>
                  <a:pt x="593476" y="400745"/>
                </a:lnTo>
                <a:lnTo>
                  <a:pt x="605014" y="353891"/>
                </a:lnTo>
                <a:lnTo>
                  <a:pt x="609000" y="304500"/>
                </a:lnTo>
                <a:lnTo>
                  <a:pt x="605014" y="255108"/>
                </a:lnTo>
                <a:lnTo>
                  <a:pt x="593476" y="208254"/>
                </a:lnTo>
                <a:lnTo>
                  <a:pt x="575012" y="164564"/>
                </a:lnTo>
                <a:lnTo>
                  <a:pt x="550249" y="124666"/>
                </a:lnTo>
                <a:lnTo>
                  <a:pt x="519814" y="89186"/>
                </a:lnTo>
                <a:lnTo>
                  <a:pt x="484333" y="58750"/>
                </a:lnTo>
                <a:lnTo>
                  <a:pt x="444435" y="33987"/>
                </a:lnTo>
                <a:lnTo>
                  <a:pt x="400745" y="15523"/>
                </a:lnTo>
                <a:lnTo>
                  <a:pt x="353891" y="3985"/>
                </a:lnTo>
                <a:lnTo>
                  <a:pt x="304500" y="0"/>
                </a:lnTo>
                <a:close/>
              </a:path>
            </a:pathLst>
          </a:custGeom>
          <a:solidFill>
            <a:srgbClr val="004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57426" y="1774242"/>
            <a:ext cx="23812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25" dirty="0">
                <a:solidFill>
                  <a:srgbClr val="FFFFFF"/>
                </a:solidFill>
                <a:latin typeface="Arial"/>
                <a:cs typeface="Arial"/>
              </a:rPr>
              <a:t>01</a:t>
            </a:r>
            <a:endParaRPr sz="15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885427" y="1453388"/>
            <a:ext cx="1581785" cy="149669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1800" b="1" spc="-10" dirty="0">
                <a:latin typeface="Arial"/>
                <a:cs typeface="Arial"/>
              </a:rPr>
              <a:t>Operatividad</a:t>
            </a:r>
            <a:endParaRPr sz="1800" dirty="0">
              <a:latin typeface="Arial"/>
              <a:cs typeface="Arial"/>
            </a:endParaRPr>
          </a:p>
          <a:p>
            <a:pPr marL="12700" marR="5080" algn="just">
              <a:lnSpc>
                <a:spcPct val="100000"/>
              </a:lnSpc>
              <a:spcBef>
                <a:spcPts val="445"/>
              </a:spcBef>
            </a:pPr>
            <a:r>
              <a:rPr sz="1400" dirty="0">
                <a:latin typeface="Arial MT"/>
                <a:cs typeface="Arial MT"/>
              </a:rPr>
              <a:t>Tipo</a:t>
            </a:r>
            <a:r>
              <a:rPr sz="1400" spc="-1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y</a:t>
            </a:r>
            <a:r>
              <a:rPr sz="1400" spc="-1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temporalidad </a:t>
            </a:r>
            <a:r>
              <a:rPr sz="1400" dirty="0">
                <a:latin typeface="Arial MT"/>
                <a:cs typeface="Arial MT"/>
              </a:rPr>
              <a:t>de</a:t>
            </a:r>
            <a:r>
              <a:rPr sz="1400" spc="-1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las</a:t>
            </a:r>
            <a:r>
              <a:rPr sz="1400" spc="-10" dirty="0">
                <a:latin typeface="Arial MT"/>
                <a:cs typeface="Arial MT"/>
              </a:rPr>
              <a:t> reuniones, </a:t>
            </a:r>
            <a:r>
              <a:rPr sz="1400" dirty="0">
                <a:latin typeface="Arial MT"/>
                <a:cs typeface="Arial MT"/>
              </a:rPr>
              <a:t>sistema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trabajo, </a:t>
            </a:r>
            <a:r>
              <a:rPr sz="1400" dirty="0">
                <a:latin typeface="Arial MT"/>
                <a:cs typeface="Arial MT"/>
              </a:rPr>
              <a:t>métodos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spc="-25" dirty="0">
                <a:latin typeface="Arial MT"/>
                <a:cs typeface="Arial MT"/>
              </a:rPr>
              <a:t>de </a:t>
            </a:r>
            <a:r>
              <a:rPr sz="1400" dirty="0">
                <a:latin typeface="Arial MT"/>
                <a:cs typeface="Arial MT"/>
              </a:rPr>
              <a:t>evaluación,</a:t>
            </a:r>
            <a:r>
              <a:rPr sz="1400" spc="-60" dirty="0">
                <a:latin typeface="Arial MT"/>
                <a:cs typeface="Arial MT"/>
              </a:rPr>
              <a:t> </a:t>
            </a:r>
            <a:r>
              <a:rPr sz="1400" spc="-20" dirty="0">
                <a:latin typeface="Arial MT"/>
                <a:cs typeface="Arial MT"/>
              </a:rPr>
              <a:t>etc.</a:t>
            </a:r>
            <a:endParaRPr sz="1400" dirty="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230735" y="1774951"/>
            <a:ext cx="23812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25" dirty="0">
                <a:solidFill>
                  <a:srgbClr val="FFFFFF"/>
                </a:solidFill>
                <a:latin typeface="Arial"/>
                <a:cs typeface="Arial"/>
              </a:rPr>
              <a:t>03</a:t>
            </a:r>
            <a:endParaRPr sz="1500">
              <a:latin typeface="Arial"/>
              <a:cs typeface="Arial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4058430" y="258571"/>
            <a:ext cx="11684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_tradnl" sz="1800" spc="-10" dirty="0">
                <a:solidFill>
                  <a:srgbClr val="000000"/>
                </a:solidFill>
              </a:rPr>
              <a:t>Funciones</a:t>
            </a:r>
            <a:endParaRPr sz="1800" dirty="0"/>
          </a:p>
        </p:txBody>
      </p:sp>
      <p:sp>
        <p:nvSpPr>
          <p:cNvPr id="9" name="object 9"/>
          <p:cNvSpPr txBox="1"/>
          <p:nvPr/>
        </p:nvSpPr>
        <p:spPr>
          <a:xfrm>
            <a:off x="4058430" y="589788"/>
            <a:ext cx="1769110" cy="87312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marR="5080" algn="just">
              <a:lnSpc>
                <a:spcPct val="99000"/>
              </a:lnSpc>
              <a:spcBef>
                <a:spcPts val="114"/>
              </a:spcBef>
            </a:pPr>
            <a:r>
              <a:rPr sz="1400" dirty="0">
                <a:latin typeface="Arial MT"/>
                <a:cs typeface="Arial MT"/>
              </a:rPr>
              <a:t>Definir</a:t>
            </a:r>
            <a:r>
              <a:rPr sz="1400" spc="-5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claramente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spc="-25" dirty="0">
                <a:latin typeface="Arial MT"/>
                <a:cs typeface="Arial MT"/>
              </a:rPr>
              <a:t>las </a:t>
            </a:r>
            <a:r>
              <a:rPr sz="1400" spc="-10" dirty="0">
                <a:latin typeface="Arial MT"/>
                <a:cs typeface="Arial MT"/>
              </a:rPr>
              <a:t>funciones, </a:t>
            </a:r>
            <a:r>
              <a:rPr sz="1400" dirty="0">
                <a:latin typeface="Arial MT"/>
                <a:cs typeface="Arial MT"/>
              </a:rPr>
              <a:t>atribuciones</a:t>
            </a:r>
            <a:r>
              <a:rPr sz="1400" spc="-65" dirty="0">
                <a:latin typeface="Arial MT"/>
                <a:cs typeface="Arial MT"/>
              </a:rPr>
              <a:t> </a:t>
            </a:r>
            <a:r>
              <a:rPr sz="1400" spc="-50" dirty="0">
                <a:latin typeface="Arial MT"/>
                <a:cs typeface="Arial MT"/>
              </a:rPr>
              <a:t>y </a:t>
            </a:r>
            <a:r>
              <a:rPr sz="1400" dirty="0">
                <a:latin typeface="Arial MT"/>
                <a:cs typeface="Arial MT"/>
              </a:rPr>
              <a:t>reglamento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del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comité</a:t>
            </a:r>
            <a:endParaRPr sz="1400" dirty="0">
              <a:latin typeface="Arial MT"/>
              <a:cs typeface="Arial MT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218290" y="326903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304500" y="0"/>
                </a:moveTo>
                <a:lnTo>
                  <a:pt x="255108" y="3985"/>
                </a:lnTo>
                <a:lnTo>
                  <a:pt x="208254" y="15523"/>
                </a:lnTo>
                <a:lnTo>
                  <a:pt x="164564" y="33987"/>
                </a:lnTo>
                <a:lnTo>
                  <a:pt x="124666" y="58750"/>
                </a:lnTo>
                <a:lnTo>
                  <a:pt x="89186" y="89186"/>
                </a:lnTo>
                <a:lnTo>
                  <a:pt x="58750" y="124666"/>
                </a:lnTo>
                <a:lnTo>
                  <a:pt x="33987" y="164564"/>
                </a:lnTo>
                <a:lnTo>
                  <a:pt x="15523" y="208254"/>
                </a:lnTo>
                <a:lnTo>
                  <a:pt x="3985" y="255108"/>
                </a:lnTo>
                <a:lnTo>
                  <a:pt x="0" y="304500"/>
                </a:lnTo>
                <a:lnTo>
                  <a:pt x="3985" y="353891"/>
                </a:lnTo>
                <a:lnTo>
                  <a:pt x="15523" y="400745"/>
                </a:lnTo>
                <a:lnTo>
                  <a:pt x="33987" y="444435"/>
                </a:lnTo>
                <a:lnTo>
                  <a:pt x="58750" y="484333"/>
                </a:lnTo>
                <a:lnTo>
                  <a:pt x="89186" y="519813"/>
                </a:lnTo>
                <a:lnTo>
                  <a:pt x="124666" y="550248"/>
                </a:lnTo>
                <a:lnTo>
                  <a:pt x="164564" y="575011"/>
                </a:lnTo>
                <a:lnTo>
                  <a:pt x="208254" y="593475"/>
                </a:lnTo>
                <a:lnTo>
                  <a:pt x="255108" y="605013"/>
                </a:lnTo>
                <a:lnTo>
                  <a:pt x="304500" y="608999"/>
                </a:lnTo>
                <a:lnTo>
                  <a:pt x="353891" y="605013"/>
                </a:lnTo>
                <a:lnTo>
                  <a:pt x="400745" y="593475"/>
                </a:lnTo>
                <a:lnTo>
                  <a:pt x="444435" y="575011"/>
                </a:lnTo>
                <a:lnTo>
                  <a:pt x="484334" y="550248"/>
                </a:lnTo>
                <a:lnTo>
                  <a:pt x="519814" y="519813"/>
                </a:lnTo>
                <a:lnTo>
                  <a:pt x="550249" y="484333"/>
                </a:lnTo>
                <a:lnTo>
                  <a:pt x="575012" y="444435"/>
                </a:lnTo>
                <a:lnTo>
                  <a:pt x="593476" y="400745"/>
                </a:lnTo>
                <a:lnTo>
                  <a:pt x="605015" y="353891"/>
                </a:lnTo>
                <a:lnTo>
                  <a:pt x="609000" y="304500"/>
                </a:lnTo>
                <a:lnTo>
                  <a:pt x="605015" y="255108"/>
                </a:lnTo>
                <a:lnTo>
                  <a:pt x="593476" y="208254"/>
                </a:lnTo>
                <a:lnTo>
                  <a:pt x="575012" y="164564"/>
                </a:lnTo>
                <a:lnTo>
                  <a:pt x="550249" y="124666"/>
                </a:lnTo>
                <a:lnTo>
                  <a:pt x="519814" y="89186"/>
                </a:lnTo>
                <a:lnTo>
                  <a:pt x="484334" y="58750"/>
                </a:lnTo>
                <a:lnTo>
                  <a:pt x="444435" y="33987"/>
                </a:lnTo>
                <a:lnTo>
                  <a:pt x="400745" y="15523"/>
                </a:lnTo>
                <a:lnTo>
                  <a:pt x="353891" y="3985"/>
                </a:lnTo>
                <a:lnTo>
                  <a:pt x="304500" y="0"/>
                </a:lnTo>
                <a:close/>
              </a:path>
            </a:pathLst>
          </a:custGeom>
          <a:solidFill>
            <a:srgbClr val="829B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3403728" y="503935"/>
            <a:ext cx="23812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25" dirty="0">
                <a:solidFill>
                  <a:srgbClr val="FFFFFF"/>
                </a:solidFill>
                <a:latin typeface="Arial"/>
                <a:cs typeface="Arial"/>
              </a:rPr>
              <a:t>02</a:t>
            </a:r>
            <a:endParaRPr sz="15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314928" y="4348988"/>
            <a:ext cx="2566670" cy="568325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12700" marR="5080" indent="107950">
              <a:lnSpc>
                <a:spcPts val="2110"/>
              </a:lnSpc>
              <a:spcBef>
                <a:spcPts val="210"/>
              </a:spcBef>
            </a:pP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8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hora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definir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25" dirty="0">
                <a:solidFill>
                  <a:srgbClr val="FFFFFF"/>
                </a:solidFill>
                <a:latin typeface="Arial"/>
                <a:cs typeface="Arial"/>
              </a:rPr>
              <a:t>el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comité</a:t>
            </a:r>
            <a:r>
              <a:rPr sz="18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tenga</a:t>
            </a:r>
            <a:r>
              <a:rPr sz="18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en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cuenta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102A6603-0CB6-B8BF-F46C-8F68EB4266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2645126"/>
              </p:ext>
            </p:extLst>
          </p:nvPr>
        </p:nvGraphicFramePr>
        <p:xfrm>
          <a:off x="266700" y="1352550"/>
          <a:ext cx="8610600" cy="3399876"/>
        </p:xfrm>
        <a:graphic>
          <a:graphicData uri="http://schemas.openxmlformats.org/drawingml/2006/table">
            <a:tbl>
              <a:tblPr>
                <a:tableStyleId>{7DF18680-E054-41AD-8BC1-D1AEF772440D}</a:tableStyleId>
              </a:tblPr>
              <a:tblGrid>
                <a:gridCol w="1487285">
                  <a:extLst>
                    <a:ext uri="{9D8B030D-6E8A-4147-A177-3AD203B41FA5}">
                      <a16:colId xmlns:a16="http://schemas.microsoft.com/office/drawing/2014/main" val="1843889177"/>
                    </a:ext>
                  </a:extLst>
                </a:gridCol>
                <a:gridCol w="2513215">
                  <a:extLst>
                    <a:ext uri="{9D8B030D-6E8A-4147-A177-3AD203B41FA5}">
                      <a16:colId xmlns:a16="http://schemas.microsoft.com/office/drawing/2014/main" val="3008700049"/>
                    </a:ext>
                  </a:extLst>
                </a:gridCol>
                <a:gridCol w="2966258">
                  <a:extLst>
                    <a:ext uri="{9D8B030D-6E8A-4147-A177-3AD203B41FA5}">
                      <a16:colId xmlns:a16="http://schemas.microsoft.com/office/drawing/2014/main" val="1778821723"/>
                    </a:ext>
                  </a:extLst>
                </a:gridCol>
                <a:gridCol w="1643842">
                  <a:extLst>
                    <a:ext uri="{9D8B030D-6E8A-4147-A177-3AD203B41FA5}">
                      <a16:colId xmlns:a16="http://schemas.microsoft.com/office/drawing/2014/main" val="4081606097"/>
                    </a:ext>
                  </a:extLst>
                </a:gridCol>
              </a:tblGrid>
              <a:tr h="40859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ES_tradnl" sz="900" b="1" dirty="0">
                          <a:solidFill>
                            <a:schemeClr val="tx1"/>
                          </a:solidFill>
                        </a:rPr>
                        <a:t>Comité</a:t>
                      </a:r>
                      <a:endParaRPr lang="es-ES_tradnl" sz="900" dirty="0">
                        <a:solidFill>
                          <a:schemeClr val="tx1"/>
                        </a:solidFill>
                      </a:endParaRPr>
                    </a:p>
                  </a:txBody>
                  <a:tcPr marL="10611" marR="10611" marT="5306" marB="5306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ES_tradnl" sz="900" b="1" dirty="0">
                          <a:solidFill>
                            <a:schemeClr val="tx1"/>
                          </a:solidFill>
                        </a:rPr>
                        <a:t>Descripción</a:t>
                      </a:r>
                      <a:endParaRPr lang="es-ES_tradnl" sz="900" dirty="0">
                        <a:solidFill>
                          <a:schemeClr val="tx1"/>
                        </a:solidFill>
                      </a:endParaRPr>
                    </a:p>
                  </a:txBody>
                  <a:tcPr marL="10611" marR="10611" marT="5306" marB="5306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ES_tradnl" sz="900" b="1" dirty="0">
                          <a:solidFill>
                            <a:schemeClr val="tx1"/>
                          </a:solidFill>
                        </a:rPr>
                        <a:t>Responsabilidades principales</a:t>
                      </a:r>
                      <a:endParaRPr lang="es-ES_tradnl" sz="900" dirty="0">
                        <a:solidFill>
                          <a:schemeClr val="tx1"/>
                        </a:solidFill>
                      </a:endParaRPr>
                    </a:p>
                  </a:txBody>
                  <a:tcPr marL="10611" marR="10611" marT="5306" marB="5306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ES_tradnl" sz="900" b="1" dirty="0">
                          <a:solidFill>
                            <a:schemeClr val="tx1"/>
                          </a:solidFill>
                        </a:rPr>
                        <a:t>Mecanismos de funcionamiento</a:t>
                      </a:r>
                      <a:endParaRPr lang="es-ES_tradnl" sz="900" dirty="0">
                        <a:solidFill>
                          <a:schemeClr val="tx1"/>
                        </a:solidFill>
                      </a:endParaRPr>
                    </a:p>
                  </a:txBody>
                  <a:tcPr marL="10611" marR="10611" marT="5306" marB="5306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995140"/>
                  </a:ext>
                </a:extLst>
              </a:tr>
              <a:tr h="73415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_tradnl" sz="900" b="1" dirty="0"/>
                        <a:t>Coordinación General del Comité</a:t>
                      </a:r>
                      <a:endParaRPr lang="es-ES_tradnl" sz="900" dirty="0"/>
                    </a:p>
                  </a:txBody>
                  <a:tcPr marL="10611" marR="10611" marT="5306" marB="530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900" dirty="0"/>
                        <a:t>Instancia que orienta, organiza y toma decisiones clave; asegura que el proyecto avance de acuerdo con el plan y los acuerdos comunitarios. </a:t>
                      </a:r>
                      <a:r>
                        <a:rPr lang="es-ES" sz="900" dirty="0">
                          <a:solidFill>
                            <a:srgbClr val="7030A0"/>
                          </a:solidFill>
                        </a:rPr>
                        <a:t>El comité incluye a representantes de estructuras de gobierno como el: </a:t>
                      </a:r>
                      <a:r>
                        <a:rPr lang="es-CO" sz="900" dirty="0">
                          <a:solidFill>
                            <a:srgbClr val="7030A0"/>
                          </a:solidFill>
                        </a:rPr>
                        <a:t>Gobernador indígena o su delegado; Autoridad tradicional; Representante del cabildo o Delegado de la asamblea comunitaria.</a:t>
                      </a:r>
                    </a:p>
                    <a:p>
                      <a:pPr>
                        <a:buNone/>
                      </a:pPr>
                      <a:endParaRPr lang="es-ES" sz="900" dirty="0"/>
                    </a:p>
                  </a:txBody>
                  <a:tcPr marL="10611" marR="10611" marT="5306" marB="530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900" dirty="0"/>
                        <a:t>Validar avances, informes y ajustes metodológicos. – Garantizar articulación entre beneficiarios, autoridades, equipo técnico y organizaciones aliadas.</a:t>
                      </a:r>
                      <a:endParaRPr lang="es-ES" sz="900" dirty="0">
                        <a:solidFill>
                          <a:srgbClr val="FF0000"/>
                        </a:solidFill>
                      </a:endParaRPr>
                    </a:p>
                    <a:p>
                      <a:pPr>
                        <a:buNone/>
                      </a:pPr>
                      <a:endParaRPr lang="es-ES" sz="900" dirty="0">
                        <a:solidFill>
                          <a:srgbClr val="FF0000"/>
                        </a:solidFill>
                      </a:endParaRPr>
                    </a:p>
                    <a:p>
                      <a:pPr>
                        <a:buNone/>
                      </a:pPr>
                      <a:endParaRPr lang="es-ES" sz="900" dirty="0"/>
                    </a:p>
                  </a:txBody>
                  <a:tcPr marL="10611" marR="10611" marT="5306" marB="530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900" dirty="0"/>
                        <a:t>Reuniones mensuales; validación de actas; comunicación directa con los demás subcomités. </a:t>
                      </a:r>
                      <a:r>
                        <a:rPr lang="es-ES" sz="900" dirty="0">
                          <a:solidFill>
                            <a:srgbClr val="7030A0"/>
                          </a:solidFill>
                        </a:rPr>
                        <a:t>La validación de decisiones podrá realizarse en asambleas comunitarias en la maloca o casa de pensamiento</a:t>
                      </a:r>
                    </a:p>
                  </a:txBody>
                  <a:tcPr marL="10611" marR="10611" marT="5306" marB="5306" anchor="ctr"/>
                </a:tc>
                <a:extLst>
                  <a:ext uri="{0D108BD9-81ED-4DB2-BD59-A6C34878D82A}">
                    <a16:rowId xmlns:a16="http://schemas.microsoft.com/office/drawing/2014/main" val="419762631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900" b="1" dirty="0"/>
                        <a:t>Subcomité Socioeconómico y de Economías Propias</a:t>
                      </a:r>
                      <a:endParaRPr lang="es-ES" sz="900" dirty="0"/>
                    </a:p>
                  </a:txBody>
                  <a:tcPr marL="10611" marR="10611" marT="5306" marB="5306" anchor="ctr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900" dirty="0"/>
                        <a:t>Evalúa avances en los sistemas productivos, beneficiarios, ingresos, fortalecimiento económico comunitario y equidad.  Igualmente por el respeto, protección y transmisión de prácticas culturales, espirituales y técnicas propias. Participan</a:t>
                      </a:r>
                      <a:r>
                        <a:rPr lang="es-ES" sz="900" dirty="0">
                          <a:solidFill>
                            <a:srgbClr val="7030A0"/>
                          </a:solidFill>
                        </a:rPr>
                        <a:t> sabedores, mayores, autoridades espirituales, líderes productivos, asociación indígena entre otros.</a:t>
                      </a:r>
                    </a:p>
                    <a:p>
                      <a:pPr>
                        <a:buNone/>
                      </a:pPr>
                      <a:endParaRPr lang="es-ES" sz="900" dirty="0"/>
                    </a:p>
                  </a:txBody>
                  <a:tcPr marL="10611" marR="10611" marT="5306" marB="5306" anchor="ctr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sz="9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</a:t>
                      </a:r>
                      <a:r>
                        <a:rPr lang="es-MX" sz="9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rienta</a:t>
                      </a:r>
                      <a:r>
                        <a:rPr lang="es-MX" sz="9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las prácticas  culturalmente apropiadas en el desarrollo de la economía propia, validar uso de conocimientos tradicionales, m</a:t>
                      </a:r>
                      <a:r>
                        <a:rPr lang="es-ES_tradnl" sz="9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onitorea</a:t>
                      </a:r>
                      <a:r>
                        <a:rPr lang="es-ES_tradnl" sz="9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avances en transferencia y rescate de conocimiento, producción, comercialización, uso de recursos, fortalecimiento organizativo. 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900" dirty="0"/>
                        <a:t>Verificar que las actividades no afecten prácticas tradicionales; acompañar procesos pedagógicos con sabedores; documentar saberes locales vinculados al proyecto; r</a:t>
                      </a:r>
                      <a:r>
                        <a:rPr lang="es-ES_tradnl" sz="9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evisa</a:t>
                      </a:r>
                      <a:r>
                        <a:rPr lang="es-ES_tradnl" sz="9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indicadores socioeconómicos y proponer mejoras en cadenas de valor, ferias, trueques o circuitos propios.</a:t>
                      </a:r>
                    </a:p>
                  </a:txBody>
                  <a:tcPr marL="10611" marR="10611" marT="5306" marB="530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9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Reuniones cada 45 días; revisión de avances en la implementación de las economías propias.</a:t>
                      </a:r>
                    </a:p>
                  </a:txBody>
                  <a:tcPr marL="10611" marR="10611" marT="5306" marB="5306" anchor="ctr"/>
                </a:tc>
                <a:extLst>
                  <a:ext uri="{0D108BD9-81ED-4DB2-BD59-A6C34878D82A}">
                    <a16:rowId xmlns:a16="http://schemas.microsoft.com/office/drawing/2014/main" val="3544602030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_tradnl" sz="900" b="1" dirty="0"/>
                        <a:t>Subcomité Técnico-Ambiental</a:t>
                      </a:r>
                      <a:endParaRPr lang="es-ES_tradnl" sz="900" dirty="0"/>
                    </a:p>
                  </a:txBody>
                  <a:tcPr marL="10611" marR="10611" marT="5306" marB="530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900" dirty="0"/>
                        <a:t>Grupo encargado de revisar los aspectos técnicos  y ambientales del proyecto </a:t>
                      </a:r>
                      <a:r>
                        <a:rPr lang="es-ES" sz="900" dirty="0" err="1"/>
                        <a:t>SbN</a:t>
                      </a:r>
                      <a:r>
                        <a:rPr lang="es-ES" sz="900" dirty="0"/>
                        <a:t>: restauración, agroforestería, manejo productivo sostenible, biodiversidad.</a:t>
                      </a:r>
                    </a:p>
                    <a:p>
                      <a:pPr>
                        <a:buNone/>
                      </a:pPr>
                      <a:endParaRPr lang="es-ES" sz="900" dirty="0"/>
                    </a:p>
                  </a:txBody>
                  <a:tcPr marL="10611" marR="10611" marT="5306" marB="530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900" dirty="0"/>
                        <a:t>– Supervisar implementación de prácticas </a:t>
                      </a:r>
                      <a:r>
                        <a:rPr lang="es-ES" sz="900" dirty="0" err="1"/>
                        <a:t>SbN</a:t>
                      </a:r>
                      <a:r>
                        <a:rPr lang="es-ES" sz="900" dirty="0"/>
                        <a:t>. – Validar criterios técnicos. – Revisar indicadores ambientales y productivos. – Recomendar ajustes técnicos.</a:t>
                      </a:r>
                    </a:p>
                    <a:p>
                      <a:pPr>
                        <a:buNone/>
                      </a:pPr>
                      <a:endParaRPr lang="es-ES" sz="900" dirty="0"/>
                    </a:p>
                  </a:txBody>
                  <a:tcPr marL="10611" marR="10611" marT="5306" marB="530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_tradnl" sz="900" dirty="0"/>
                        <a:t>Informes bimestrales; visitas de campo regulares; reportes fotográficos y fichas técnicas.</a:t>
                      </a:r>
                    </a:p>
                  </a:txBody>
                  <a:tcPr marL="10611" marR="10611" marT="5306" marB="5306" anchor="ctr"/>
                </a:tc>
                <a:extLst>
                  <a:ext uri="{0D108BD9-81ED-4DB2-BD59-A6C34878D82A}">
                    <a16:rowId xmlns:a16="http://schemas.microsoft.com/office/drawing/2014/main" val="2597957655"/>
                  </a:ext>
                </a:extLst>
              </a:tr>
            </a:tbl>
          </a:graphicData>
        </a:graphic>
      </p:graphicFrame>
      <p:sp>
        <p:nvSpPr>
          <p:cNvPr id="5" name="Título 1">
            <a:extLst>
              <a:ext uri="{FF2B5EF4-FFF2-40B4-BE49-F238E27FC236}">
                <a16:creationId xmlns:a16="http://schemas.microsoft.com/office/drawing/2014/main" id="{03709CDD-0005-C1B8-6B1E-8BE620F44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46506"/>
            <a:ext cx="8305800" cy="430887"/>
          </a:xfrm>
        </p:spPr>
        <p:txBody>
          <a:bodyPr/>
          <a:lstStyle/>
          <a:p>
            <a:pPr algn="ctr"/>
            <a:r>
              <a:rPr lang="es-ES" sz="1400" dirty="0">
                <a:solidFill>
                  <a:schemeClr val="tx2"/>
                </a:solidFill>
              </a:rPr>
              <a:t>Esquema sugerido de comités de seguimiento para un proyecto </a:t>
            </a:r>
            <a:r>
              <a:rPr lang="es-ES" sz="1400" dirty="0" err="1">
                <a:solidFill>
                  <a:schemeClr val="tx2"/>
                </a:solidFill>
              </a:rPr>
              <a:t>SbN</a:t>
            </a:r>
            <a:r>
              <a:rPr lang="es-ES" sz="1400" dirty="0">
                <a:solidFill>
                  <a:schemeClr val="tx2"/>
                </a:solidFill>
              </a:rPr>
              <a:t> de economías propias y conocimientos tradicionales</a:t>
            </a:r>
            <a:endParaRPr lang="es-ES_tradnl" sz="1400" dirty="0">
              <a:solidFill>
                <a:schemeClr val="tx2"/>
              </a:solidFill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D08E2BA-CCE7-B521-7A05-28A49A26CBA2}"/>
              </a:ext>
            </a:extLst>
          </p:cNvPr>
          <p:cNvSpPr txBox="1"/>
          <p:nvPr/>
        </p:nvSpPr>
        <p:spPr>
          <a:xfrm>
            <a:off x="5791200" y="4781550"/>
            <a:ext cx="31242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dirty="0">
                <a:latin typeface="+mj-lt"/>
              </a:rPr>
              <a:t>Adaptado por: Corporación Biocomercio Sostenible y </a:t>
            </a:r>
            <a:r>
              <a:rPr lang="es-CO" sz="800" dirty="0" err="1">
                <a:latin typeface="+mj-lt"/>
              </a:rPr>
              <a:t>Skaphe</a:t>
            </a:r>
            <a:r>
              <a:rPr lang="es-CO" sz="800" dirty="0">
                <a:latin typeface="+mj-lt"/>
              </a:rPr>
              <a:t>, 2025</a:t>
            </a:r>
            <a:endParaRPr lang="es-ES_tradnl" sz="800" dirty="0">
              <a:latin typeface="+mj-lt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47E8F66-CCAF-E463-46B5-DA245D7DDC73}"/>
              </a:ext>
            </a:extLst>
          </p:cNvPr>
          <p:cNvSpPr txBox="1"/>
          <p:nvPr/>
        </p:nvSpPr>
        <p:spPr>
          <a:xfrm>
            <a:off x="270710" y="702941"/>
            <a:ext cx="8606589" cy="461665"/>
          </a:xfrm>
          <a:prstGeom prst="rect">
            <a:avLst/>
          </a:prstGeom>
          <a:solidFill>
            <a:srgbClr val="00808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r>
              <a:rPr lang="es-MX" sz="1200" b="1" dirty="0">
                <a:solidFill>
                  <a:schemeClr val="bg1"/>
                </a:solidFill>
              </a:rPr>
              <a:t>Los comités sugeridos funcionan como instancias de apoyo técnico</a:t>
            </a:r>
            <a:r>
              <a:rPr lang="es-MX" sz="1200" dirty="0">
                <a:solidFill>
                  <a:schemeClr val="bg1"/>
                </a:solidFill>
              </a:rPr>
              <a:t>; </a:t>
            </a:r>
            <a:r>
              <a:rPr lang="es-MX" sz="1200" b="1" dirty="0">
                <a:solidFill>
                  <a:schemeClr val="bg1"/>
                </a:solidFill>
              </a:rPr>
              <a:t>las decisiones estratégicas deben validarse en las instancias de gobierno propio de los pueblos indígenas.</a:t>
            </a:r>
            <a:endParaRPr lang="es-CO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16516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8C3E9A-84BC-2918-9E01-EEC3D5AB50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108" y="237576"/>
            <a:ext cx="8144708" cy="492443"/>
          </a:xfrm>
        </p:spPr>
        <p:txBody>
          <a:bodyPr/>
          <a:lstStyle/>
          <a:p>
            <a:pPr algn="ctr"/>
            <a:r>
              <a:rPr lang="es-ES" sz="1600" dirty="0">
                <a:solidFill>
                  <a:schemeClr val="tx2"/>
                </a:solidFill>
              </a:rPr>
              <a:t>Esquema sugerido del Comité de Seguimiento para un proyecto </a:t>
            </a:r>
            <a:r>
              <a:rPr lang="es-ES" sz="1600" dirty="0" err="1">
                <a:solidFill>
                  <a:schemeClr val="tx2"/>
                </a:solidFill>
              </a:rPr>
              <a:t>SbN</a:t>
            </a:r>
            <a:r>
              <a:rPr lang="es-ES" sz="1600" dirty="0">
                <a:solidFill>
                  <a:schemeClr val="tx2"/>
                </a:solidFill>
              </a:rPr>
              <a:t> de economías propias y conocimientos tradicionales</a:t>
            </a:r>
            <a:endParaRPr lang="es-ES_tradnl" sz="1600" dirty="0">
              <a:solidFill>
                <a:schemeClr val="tx2"/>
              </a:solidFill>
            </a:endParaRP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DAA5FA62-027A-678E-A5AF-2ED7895464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9294836"/>
              </p:ext>
            </p:extLst>
          </p:nvPr>
        </p:nvGraphicFramePr>
        <p:xfrm>
          <a:off x="542087" y="1120418"/>
          <a:ext cx="8026737" cy="2486401"/>
        </p:xfrm>
        <a:graphic>
          <a:graphicData uri="http://schemas.openxmlformats.org/drawingml/2006/table">
            <a:tbl>
              <a:tblPr>
                <a:tableStyleId>{7DF18680-E054-41AD-8BC1-D1AEF772440D}</a:tableStyleId>
              </a:tblPr>
              <a:tblGrid>
                <a:gridCol w="1386437">
                  <a:extLst>
                    <a:ext uri="{9D8B030D-6E8A-4147-A177-3AD203B41FA5}">
                      <a16:colId xmlns:a16="http://schemas.microsoft.com/office/drawing/2014/main" val="1843889177"/>
                    </a:ext>
                  </a:extLst>
                </a:gridCol>
                <a:gridCol w="2335051">
                  <a:extLst>
                    <a:ext uri="{9D8B030D-6E8A-4147-A177-3AD203B41FA5}">
                      <a16:colId xmlns:a16="http://schemas.microsoft.com/office/drawing/2014/main" val="3008700049"/>
                    </a:ext>
                  </a:extLst>
                </a:gridCol>
                <a:gridCol w="2772872">
                  <a:extLst>
                    <a:ext uri="{9D8B030D-6E8A-4147-A177-3AD203B41FA5}">
                      <a16:colId xmlns:a16="http://schemas.microsoft.com/office/drawing/2014/main" val="1778821723"/>
                    </a:ext>
                  </a:extLst>
                </a:gridCol>
                <a:gridCol w="1532377">
                  <a:extLst>
                    <a:ext uri="{9D8B030D-6E8A-4147-A177-3AD203B41FA5}">
                      <a16:colId xmlns:a16="http://schemas.microsoft.com/office/drawing/2014/main" val="4081606097"/>
                    </a:ext>
                  </a:extLst>
                </a:gridCol>
              </a:tblGrid>
              <a:tr h="348103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ES_tradnl" sz="1000" b="1" dirty="0">
                          <a:solidFill>
                            <a:schemeClr val="bg1"/>
                          </a:solidFill>
                        </a:rPr>
                        <a:t>Comité</a:t>
                      </a:r>
                      <a:endParaRPr lang="es-ES_tradnl" sz="1000" dirty="0">
                        <a:solidFill>
                          <a:schemeClr val="bg1"/>
                        </a:solidFill>
                      </a:endParaRPr>
                    </a:p>
                  </a:txBody>
                  <a:tcPr marL="10611" marR="10611" marT="5306" marB="5306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ES_tradnl" sz="1000" b="1" dirty="0">
                          <a:solidFill>
                            <a:schemeClr val="bg1"/>
                          </a:solidFill>
                        </a:rPr>
                        <a:t>Descripción</a:t>
                      </a:r>
                      <a:endParaRPr lang="es-ES_tradnl" sz="1000" dirty="0">
                        <a:solidFill>
                          <a:schemeClr val="bg1"/>
                        </a:solidFill>
                      </a:endParaRPr>
                    </a:p>
                  </a:txBody>
                  <a:tcPr marL="10611" marR="10611" marT="5306" marB="5306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ES_tradnl" sz="1000" b="1" dirty="0">
                          <a:solidFill>
                            <a:schemeClr val="bg1"/>
                          </a:solidFill>
                        </a:rPr>
                        <a:t>Responsabilidades principales</a:t>
                      </a:r>
                      <a:endParaRPr lang="es-ES_tradnl" sz="1000" dirty="0">
                        <a:solidFill>
                          <a:schemeClr val="bg1"/>
                        </a:solidFill>
                      </a:endParaRPr>
                    </a:p>
                  </a:txBody>
                  <a:tcPr marL="10611" marR="10611" marT="5306" marB="5306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ES_tradnl" sz="1000" b="1" dirty="0">
                          <a:solidFill>
                            <a:schemeClr val="bg1"/>
                          </a:solidFill>
                        </a:rPr>
                        <a:t>Mecanismos de funcionamiento</a:t>
                      </a:r>
                      <a:endParaRPr lang="es-ES_tradnl" sz="1000" dirty="0">
                        <a:solidFill>
                          <a:schemeClr val="bg1"/>
                        </a:solidFill>
                      </a:endParaRPr>
                    </a:p>
                  </a:txBody>
                  <a:tcPr marL="10611" marR="10611" marT="5306" marB="5306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995140"/>
                  </a:ext>
                </a:extLst>
              </a:tr>
              <a:tr h="77239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900" b="1"/>
                        <a:t>Subcomité de Monitoreo y Evaluación (MyE)</a:t>
                      </a:r>
                      <a:endParaRPr lang="es-ES" sz="900"/>
                    </a:p>
                  </a:txBody>
                  <a:tcPr marL="10611" marR="10611" marT="5306" marB="530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900" dirty="0"/>
                        <a:t>Estructura clave para el seguimiento de indicadores, la gestión de datos y la evaluación participativa. Incluye a </a:t>
                      </a:r>
                      <a:r>
                        <a:rPr lang="es-ES" sz="900" dirty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representantes de estructuras de gobierno y beneficiarios</a:t>
                      </a:r>
                    </a:p>
                  </a:txBody>
                  <a:tcPr marL="10611" marR="10611" marT="5306" marB="530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_tradnl" sz="900" dirty="0"/>
                        <a:t>– Consolidar información de indicadores. – Coordinar monitoreo participativo. – Elaborar informes trimestrales. – Preparar informes para auditorías o financiadores.</a:t>
                      </a:r>
                    </a:p>
                    <a:p>
                      <a:pPr>
                        <a:buNone/>
                      </a:pPr>
                      <a:endParaRPr lang="es-ES_tradnl" sz="900" dirty="0"/>
                    </a:p>
                    <a:p>
                      <a:pPr>
                        <a:buNone/>
                      </a:pPr>
                      <a:endParaRPr lang="es-ES_tradnl" sz="900" dirty="0"/>
                    </a:p>
                  </a:txBody>
                  <a:tcPr marL="10611" marR="10611" marT="5306" marB="530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_tradnl" sz="900" dirty="0"/>
                        <a:t>Reuniones mensuales; bases de datos comunitarias; herramientas móviles de monitoreo.</a:t>
                      </a:r>
                    </a:p>
                  </a:txBody>
                  <a:tcPr marL="10611" marR="10611" marT="5306" marB="5306" anchor="ctr"/>
                </a:tc>
                <a:extLst>
                  <a:ext uri="{0D108BD9-81ED-4DB2-BD59-A6C34878D82A}">
                    <a16:rowId xmlns:a16="http://schemas.microsoft.com/office/drawing/2014/main" val="1034229989"/>
                  </a:ext>
                </a:extLst>
              </a:tr>
              <a:tr h="51125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_tradnl" sz="900" b="1"/>
                        <a:t>Subcomité Administrativo y Financiero</a:t>
                      </a:r>
                      <a:endParaRPr lang="es-ES_tradnl" sz="900"/>
                    </a:p>
                  </a:txBody>
                  <a:tcPr marL="10611" marR="10611" marT="5306" marB="530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900"/>
                        <a:t>Instancia que vigila la transparencia, ejecución presupuestal y cumplimiento de requisitos administrativos.</a:t>
                      </a:r>
                    </a:p>
                  </a:txBody>
                  <a:tcPr marL="10611" marR="10611" marT="5306" marB="530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900" dirty="0"/>
                        <a:t>– Revisar gastos, presupuestos y soportes. – Hacer control financiero participativo. – Garantizar transparencia y rendición de cuentas.</a:t>
                      </a:r>
                    </a:p>
                  </a:txBody>
                  <a:tcPr marL="10611" marR="10611" marT="5306" marB="530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900" dirty="0"/>
                        <a:t>Informes financieros trimestrales; publicación de balances simplificados para la comunidad.</a:t>
                      </a:r>
                    </a:p>
                  </a:txBody>
                  <a:tcPr marL="10611" marR="10611" marT="5306" marB="5306" anchor="ctr"/>
                </a:tc>
                <a:extLst>
                  <a:ext uri="{0D108BD9-81ED-4DB2-BD59-A6C34878D82A}">
                    <a16:rowId xmlns:a16="http://schemas.microsoft.com/office/drawing/2014/main" val="359791610"/>
                  </a:ext>
                </a:extLst>
              </a:tr>
              <a:tr h="80665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900" b="1"/>
                        <a:t>Subcomité de Participación y Comunicaciones</a:t>
                      </a:r>
                      <a:endParaRPr lang="es-ES" sz="900"/>
                    </a:p>
                  </a:txBody>
                  <a:tcPr marL="10611" marR="10611" marT="5306" marB="530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900" dirty="0"/>
                        <a:t>Fortalece la comunicación interna, la pedagogía comunitaria y la difusión del proyecto.</a:t>
                      </a:r>
                    </a:p>
                  </a:txBody>
                  <a:tcPr marL="10611" marR="10611" marT="5306" marB="530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_tradnl" sz="900" dirty="0"/>
                        <a:t>– Socializar avances en comunidad. – Organizar espacios participativos. – Realizar material comunicativo (cartillas, audios, afiches). – Gestionar conflictos y promover diálogo.</a:t>
                      </a:r>
                    </a:p>
                  </a:txBody>
                  <a:tcPr marL="10611" marR="10611" marT="5306" marB="530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_tradnl" sz="900" dirty="0"/>
                        <a:t>Reuniones mensuales; boletines comunitarios; metodologías de diálogo social.</a:t>
                      </a:r>
                    </a:p>
                  </a:txBody>
                  <a:tcPr marL="10611" marR="10611" marT="5306" marB="5306" anchor="ctr"/>
                </a:tc>
                <a:extLst>
                  <a:ext uri="{0D108BD9-81ED-4DB2-BD59-A6C34878D82A}">
                    <a16:rowId xmlns:a16="http://schemas.microsoft.com/office/drawing/2014/main" val="2980237311"/>
                  </a:ext>
                </a:extLst>
              </a:tr>
            </a:tbl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2956D31D-49D6-5718-3C10-4C8E6D0F3416}"/>
              </a:ext>
            </a:extLst>
          </p:cNvPr>
          <p:cNvSpPr txBox="1"/>
          <p:nvPr/>
        </p:nvSpPr>
        <p:spPr>
          <a:xfrm>
            <a:off x="5791200" y="4781550"/>
            <a:ext cx="31242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dirty="0">
                <a:latin typeface="+mj-lt"/>
              </a:rPr>
              <a:t>Adaptado por: Corporación Biocomercio Sostenible y </a:t>
            </a:r>
            <a:r>
              <a:rPr lang="es-CO" sz="800" dirty="0" err="1">
                <a:latin typeface="+mj-lt"/>
              </a:rPr>
              <a:t>Skaphe</a:t>
            </a:r>
            <a:r>
              <a:rPr lang="es-CO" sz="800" dirty="0">
                <a:latin typeface="+mj-lt"/>
              </a:rPr>
              <a:t>, 2025</a:t>
            </a:r>
            <a:endParaRPr lang="es-ES_tradnl" sz="800" dirty="0">
              <a:latin typeface="+mj-lt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60F9DC95-4358-8B7D-2452-E4A44CA299B4}"/>
              </a:ext>
            </a:extLst>
          </p:cNvPr>
          <p:cNvSpPr/>
          <p:nvPr/>
        </p:nvSpPr>
        <p:spPr>
          <a:xfrm>
            <a:off x="431462" y="3971150"/>
            <a:ext cx="8026738" cy="553998"/>
          </a:xfrm>
          <a:prstGeom prst="rect">
            <a:avLst/>
          </a:prstGeom>
          <a:solidFill>
            <a:srgbClr val="00808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r>
              <a:rPr lang="es-MX" sz="1000" b="1" dirty="0">
                <a:solidFill>
                  <a:schemeClr val="bg1"/>
                </a:solidFill>
              </a:rPr>
              <a:t>El espacio de diálogo intercultural entre el equipo del proyecto de economías propias, los beneficiarios y las autoridades tradicionales es la maloca, la cual constituye el espacio de reunión, transmisión de conocimiento ancestral, toma de decisiones y realización de ceremonias que orientan la vida comunitaria</a:t>
            </a:r>
            <a:endParaRPr lang="es-CO" sz="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53269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Interfaz de usuario gráfica, Texto, Aplicación, Chat o mensaje de texto&#10;&#10;El contenido generado por IA puede ser incorrecto.">
            <a:extLst>
              <a:ext uri="{FF2B5EF4-FFF2-40B4-BE49-F238E27FC236}">
                <a16:creationId xmlns:a16="http://schemas.microsoft.com/office/drawing/2014/main" id="{B710C29B-52A2-F0B0-5C31-CB0475032A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0"/>
            <a:ext cx="6858000" cy="51435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8A307197-AC62-B106-B550-1E35B7F25287}"/>
              </a:ext>
            </a:extLst>
          </p:cNvPr>
          <p:cNvSpPr txBox="1"/>
          <p:nvPr/>
        </p:nvSpPr>
        <p:spPr>
          <a:xfrm>
            <a:off x="6248400" y="4927149"/>
            <a:ext cx="31242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dirty="0">
                <a:latin typeface="+mj-lt"/>
              </a:rPr>
              <a:t>Adaptado por: Corporación Biocomercio Sostenible y </a:t>
            </a:r>
            <a:r>
              <a:rPr lang="es-CO" sz="800" dirty="0" err="1">
                <a:latin typeface="+mj-lt"/>
              </a:rPr>
              <a:t>Skaphe</a:t>
            </a:r>
            <a:r>
              <a:rPr lang="es-CO" sz="800" dirty="0">
                <a:latin typeface="+mj-lt"/>
              </a:rPr>
              <a:t>, 2025</a:t>
            </a:r>
            <a:endParaRPr lang="es-ES_tradnl" sz="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715688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575303" y="746759"/>
            <a:ext cx="5416550" cy="3370579"/>
            <a:chOff x="3575303" y="746759"/>
            <a:chExt cx="5416550" cy="337057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75303" y="746759"/>
              <a:ext cx="5416296" cy="329793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872368" y="2236666"/>
              <a:ext cx="2705352" cy="1880605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161092" y="783844"/>
            <a:ext cx="3091180" cy="308864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43180">
              <a:lnSpc>
                <a:spcPts val="1900"/>
              </a:lnSpc>
              <a:spcBef>
                <a:spcPts val="180"/>
              </a:spcBef>
            </a:pPr>
            <a:r>
              <a:rPr sz="1600" dirty="0">
                <a:latin typeface="Arial MT"/>
                <a:cs typeface="Arial MT"/>
              </a:rPr>
              <a:t>Más</a:t>
            </a:r>
            <a:r>
              <a:rPr sz="1600" spc="-1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allá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de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las</a:t>
            </a:r>
            <a:r>
              <a:rPr sz="1600" spc="-1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funciones</a:t>
            </a:r>
            <a:r>
              <a:rPr sz="1600" spc="-15" dirty="0">
                <a:latin typeface="Arial MT"/>
                <a:cs typeface="Arial MT"/>
              </a:rPr>
              <a:t> </a:t>
            </a:r>
            <a:r>
              <a:rPr sz="1600" spc="-25" dirty="0">
                <a:latin typeface="Arial MT"/>
                <a:cs typeface="Arial MT"/>
              </a:rPr>
              <a:t>de </a:t>
            </a:r>
            <a:r>
              <a:rPr sz="1600" dirty="0">
                <a:latin typeface="Arial MT"/>
                <a:cs typeface="Arial MT"/>
              </a:rPr>
              <a:t>veeduría</a:t>
            </a:r>
            <a:r>
              <a:rPr sz="1600" spc="-4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o</a:t>
            </a:r>
            <a:r>
              <a:rPr sz="1600" spc="-4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sancionatorias,</a:t>
            </a:r>
            <a:r>
              <a:rPr sz="1600" spc="-30" dirty="0">
                <a:latin typeface="Arial MT"/>
                <a:cs typeface="Arial MT"/>
              </a:rPr>
              <a:t> </a:t>
            </a:r>
            <a:r>
              <a:rPr sz="1600" spc="-25" dirty="0">
                <a:latin typeface="Arial MT"/>
                <a:cs typeface="Arial MT"/>
              </a:rPr>
              <a:t>los </a:t>
            </a:r>
            <a:r>
              <a:rPr sz="1600" dirty="0">
                <a:latin typeface="Arial MT"/>
                <a:cs typeface="Arial MT"/>
              </a:rPr>
              <a:t>comités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de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reporte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son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spc="-10" dirty="0">
                <a:latin typeface="Arial MT"/>
                <a:cs typeface="Arial MT"/>
              </a:rPr>
              <a:t>instancias </a:t>
            </a:r>
            <a:r>
              <a:rPr sz="1600" dirty="0">
                <a:latin typeface="Arial MT"/>
                <a:cs typeface="Arial MT"/>
              </a:rPr>
              <a:t>que</a:t>
            </a:r>
            <a:r>
              <a:rPr sz="1600" spc="-3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contribuyen</a:t>
            </a:r>
            <a:r>
              <a:rPr sz="1600" spc="-3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a</a:t>
            </a:r>
            <a:r>
              <a:rPr sz="1600" spc="-3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direccionar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spc="-25" dirty="0">
                <a:latin typeface="Arial MT"/>
                <a:cs typeface="Arial MT"/>
              </a:rPr>
              <a:t>el </a:t>
            </a:r>
            <a:r>
              <a:rPr sz="1600" dirty="0">
                <a:latin typeface="Arial MT"/>
                <a:cs typeface="Arial MT"/>
              </a:rPr>
              <a:t>proyecto,</a:t>
            </a:r>
            <a:r>
              <a:rPr sz="1600" spc="-1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y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spc="-10" dirty="0">
                <a:latin typeface="Arial MT"/>
                <a:cs typeface="Arial MT"/>
              </a:rPr>
              <a:t>permiten:</a:t>
            </a:r>
            <a:endParaRPr sz="16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600">
              <a:latin typeface="Arial MT"/>
              <a:cs typeface="Arial MT"/>
            </a:endParaRPr>
          </a:p>
          <a:p>
            <a:pPr marL="298450" marR="5080" indent="-285750">
              <a:lnSpc>
                <a:spcPts val="1900"/>
              </a:lnSpc>
              <a:buChar char="•"/>
              <a:tabLst>
                <a:tab pos="298450" algn="l"/>
              </a:tabLst>
            </a:pPr>
            <a:r>
              <a:rPr sz="1600" dirty="0">
                <a:latin typeface="Arial MT"/>
                <a:cs typeface="Arial MT"/>
              </a:rPr>
              <a:t>La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b="1" dirty="0">
                <a:latin typeface="Arial"/>
                <a:cs typeface="Arial"/>
              </a:rPr>
              <a:t>participación</a:t>
            </a:r>
            <a:r>
              <a:rPr sz="1600" b="1" spc="-1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activa</a:t>
            </a:r>
            <a:r>
              <a:rPr sz="1600" b="1" spc="-20" dirty="0">
                <a:latin typeface="Arial"/>
                <a:cs typeface="Arial"/>
              </a:rPr>
              <a:t> </a:t>
            </a:r>
            <a:r>
              <a:rPr sz="1600" dirty="0">
                <a:latin typeface="Arial MT"/>
                <a:cs typeface="Arial MT"/>
              </a:rPr>
              <a:t>de</a:t>
            </a:r>
            <a:r>
              <a:rPr sz="1600" spc="-15" dirty="0">
                <a:latin typeface="Arial MT"/>
                <a:cs typeface="Arial MT"/>
              </a:rPr>
              <a:t> </a:t>
            </a:r>
            <a:r>
              <a:rPr sz="1600" spc="-25" dirty="0">
                <a:latin typeface="Arial MT"/>
                <a:cs typeface="Arial MT"/>
              </a:rPr>
              <a:t>los </a:t>
            </a:r>
            <a:r>
              <a:rPr sz="1600" dirty="0">
                <a:latin typeface="Arial MT"/>
                <a:cs typeface="Arial MT"/>
              </a:rPr>
              <a:t>actores</a:t>
            </a:r>
            <a:r>
              <a:rPr sz="1600" spc="-25" dirty="0">
                <a:latin typeface="Arial MT"/>
                <a:cs typeface="Arial MT"/>
              </a:rPr>
              <a:t> </a:t>
            </a:r>
            <a:r>
              <a:rPr sz="1600" spc="-10" dirty="0">
                <a:latin typeface="Arial MT"/>
                <a:cs typeface="Arial MT"/>
              </a:rPr>
              <a:t>interesados</a:t>
            </a:r>
            <a:endParaRPr sz="1600">
              <a:latin typeface="Arial MT"/>
              <a:cs typeface="Arial MT"/>
            </a:endParaRPr>
          </a:p>
          <a:p>
            <a:pPr marL="298450" marR="66675" indent="-285750">
              <a:lnSpc>
                <a:spcPts val="1900"/>
              </a:lnSpc>
              <a:spcBef>
                <a:spcPts val="590"/>
              </a:spcBef>
              <a:buChar char="•"/>
              <a:tabLst>
                <a:tab pos="298450" algn="l"/>
              </a:tabLst>
            </a:pPr>
            <a:r>
              <a:rPr sz="1600" dirty="0">
                <a:latin typeface="Arial MT"/>
                <a:cs typeface="Arial MT"/>
              </a:rPr>
              <a:t>La</a:t>
            </a:r>
            <a:r>
              <a:rPr sz="1600" spc="-30" dirty="0">
                <a:latin typeface="Arial MT"/>
                <a:cs typeface="Arial MT"/>
              </a:rPr>
              <a:t> </a:t>
            </a:r>
            <a:r>
              <a:rPr sz="1600" b="1" dirty="0">
                <a:latin typeface="Arial"/>
                <a:cs typeface="Arial"/>
              </a:rPr>
              <a:t>sistematización</a:t>
            </a:r>
            <a:r>
              <a:rPr sz="1600" b="1" spc="-30" dirty="0">
                <a:latin typeface="Arial"/>
                <a:cs typeface="Arial"/>
              </a:rPr>
              <a:t> </a:t>
            </a:r>
            <a:r>
              <a:rPr sz="1600" dirty="0">
                <a:latin typeface="Arial MT"/>
                <a:cs typeface="Arial MT"/>
              </a:rPr>
              <a:t>de</a:t>
            </a:r>
            <a:r>
              <a:rPr sz="1600" spc="-30" dirty="0">
                <a:latin typeface="Arial MT"/>
                <a:cs typeface="Arial MT"/>
              </a:rPr>
              <a:t> </a:t>
            </a:r>
            <a:r>
              <a:rPr sz="1600" spc="-25" dirty="0">
                <a:latin typeface="Arial MT"/>
                <a:cs typeface="Arial MT"/>
              </a:rPr>
              <a:t>la </a:t>
            </a:r>
            <a:r>
              <a:rPr sz="1600" dirty="0">
                <a:latin typeface="Arial MT"/>
                <a:cs typeface="Arial MT"/>
              </a:rPr>
              <a:t>experiencia</a:t>
            </a:r>
            <a:r>
              <a:rPr sz="1600" spc="-2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y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los</a:t>
            </a:r>
            <a:r>
              <a:rPr sz="1600" spc="-15" dirty="0">
                <a:latin typeface="Arial MT"/>
                <a:cs typeface="Arial MT"/>
              </a:rPr>
              <a:t> </a:t>
            </a:r>
            <a:r>
              <a:rPr sz="1600" spc="-10" dirty="0">
                <a:latin typeface="Arial MT"/>
                <a:cs typeface="Arial MT"/>
              </a:rPr>
              <a:t>aprendizajes</a:t>
            </a:r>
            <a:endParaRPr sz="1600">
              <a:latin typeface="Arial MT"/>
              <a:cs typeface="Arial MT"/>
            </a:endParaRPr>
          </a:p>
          <a:p>
            <a:pPr marL="298450" marR="832485" indent="-285750">
              <a:lnSpc>
                <a:spcPct val="105000"/>
              </a:lnSpc>
              <a:spcBef>
                <a:spcPts val="415"/>
              </a:spcBef>
              <a:buChar char="•"/>
              <a:tabLst>
                <a:tab pos="298450" algn="l"/>
              </a:tabLst>
            </a:pPr>
            <a:r>
              <a:rPr sz="1600" dirty="0">
                <a:latin typeface="Arial MT"/>
                <a:cs typeface="Arial MT"/>
              </a:rPr>
              <a:t>La</a:t>
            </a:r>
            <a:r>
              <a:rPr sz="1600" spc="-30" dirty="0">
                <a:latin typeface="Arial MT"/>
                <a:cs typeface="Arial MT"/>
              </a:rPr>
              <a:t> </a:t>
            </a:r>
            <a:r>
              <a:rPr sz="1600" b="1" dirty="0">
                <a:latin typeface="Arial"/>
                <a:cs typeface="Arial"/>
              </a:rPr>
              <a:t>innovación</a:t>
            </a:r>
            <a:r>
              <a:rPr sz="1600" b="1" spc="-25" dirty="0">
                <a:latin typeface="Arial"/>
                <a:cs typeface="Arial"/>
              </a:rPr>
              <a:t> </a:t>
            </a:r>
            <a:r>
              <a:rPr sz="1600" spc="-10" dirty="0">
                <a:latin typeface="Arial MT"/>
                <a:cs typeface="Arial MT"/>
              </a:rPr>
              <a:t>socio- institucional</a:t>
            </a:r>
            <a:endParaRPr sz="1600">
              <a:latin typeface="Arial MT"/>
              <a:cs typeface="Arial MT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93230"/>
            <a:ext cx="2413000" cy="454659"/>
          </a:xfrm>
          <a:custGeom>
            <a:avLst/>
            <a:gdLst/>
            <a:ahLst/>
            <a:cxnLst/>
            <a:rect l="l" t="t" r="r" b="b"/>
            <a:pathLst>
              <a:path w="2413000" h="454659">
                <a:moveTo>
                  <a:pt x="2413000" y="227139"/>
                </a:moveTo>
                <a:lnTo>
                  <a:pt x="2408377" y="181368"/>
                </a:lnTo>
                <a:lnTo>
                  <a:pt x="2395143" y="138722"/>
                </a:lnTo>
                <a:lnTo>
                  <a:pt x="2374201" y="100139"/>
                </a:lnTo>
                <a:lnTo>
                  <a:pt x="2346464" y="66522"/>
                </a:lnTo>
                <a:lnTo>
                  <a:pt x="2312847" y="38785"/>
                </a:lnTo>
                <a:lnTo>
                  <a:pt x="2274265" y="17843"/>
                </a:lnTo>
                <a:lnTo>
                  <a:pt x="2231631" y="4610"/>
                </a:lnTo>
                <a:lnTo>
                  <a:pt x="2185847" y="0"/>
                </a:lnTo>
                <a:lnTo>
                  <a:pt x="387896" y="0"/>
                </a:lnTo>
                <a:lnTo>
                  <a:pt x="221894" y="0"/>
                </a:lnTo>
                <a:lnTo>
                  <a:pt x="0" y="0"/>
                </a:lnTo>
                <a:lnTo>
                  <a:pt x="0" y="179349"/>
                </a:lnTo>
                <a:lnTo>
                  <a:pt x="0" y="274942"/>
                </a:lnTo>
                <a:lnTo>
                  <a:pt x="0" y="454279"/>
                </a:lnTo>
                <a:lnTo>
                  <a:pt x="221894" y="454279"/>
                </a:lnTo>
                <a:lnTo>
                  <a:pt x="387896" y="454279"/>
                </a:lnTo>
                <a:lnTo>
                  <a:pt x="2185847" y="454279"/>
                </a:lnTo>
                <a:lnTo>
                  <a:pt x="2231631" y="449668"/>
                </a:lnTo>
                <a:lnTo>
                  <a:pt x="2274265" y="436435"/>
                </a:lnTo>
                <a:lnTo>
                  <a:pt x="2312847" y="415493"/>
                </a:lnTo>
                <a:lnTo>
                  <a:pt x="2346464" y="387756"/>
                </a:lnTo>
                <a:lnTo>
                  <a:pt x="2374201" y="354139"/>
                </a:lnTo>
                <a:lnTo>
                  <a:pt x="2395143" y="315556"/>
                </a:lnTo>
                <a:lnTo>
                  <a:pt x="2408377" y="272923"/>
                </a:lnTo>
                <a:lnTo>
                  <a:pt x="2413000" y="227139"/>
                </a:lnTo>
                <a:close/>
              </a:path>
            </a:pathLst>
          </a:custGeom>
          <a:solidFill>
            <a:srgbClr val="004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2565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Recuerde</a:t>
            </a:r>
          </a:p>
        </p:txBody>
      </p:sp>
      <p:sp>
        <p:nvSpPr>
          <p:cNvPr id="8" name="object 8"/>
          <p:cNvSpPr/>
          <p:nvPr/>
        </p:nvSpPr>
        <p:spPr>
          <a:xfrm>
            <a:off x="0" y="4587197"/>
            <a:ext cx="9144000" cy="556895"/>
          </a:xfrm>
          <a:custGeom>
            <a:avLst/>
            <a:gdLst/>
            <a:ahLst/>
            <a:cxnLst/>
            <a:rect l="l" t="t" r="r" b="b"/>
            <a:pathLst>
              <a:path w="9144000" h="556895">
                <a:moveTo>
                  <a:pt x="9144000" y="0"/>
                </a:moveTo>
                <a:lnTo>
                  <a:pt x="0" y="0"/>
                </a:lnTo>
                <a:lnTo>
                  <a:pt x="0" y="556302"/>
                </a:lnTo>
                <a:lnTo>
                  <a:pt x="9144000" y="556302"/>
                </a:lnTo>
                <a:lnTo>
                  <a:pt x="9144000" y="0"/>
                </a:lnTo>
                <a:close/>
              </a:path>
            </a:pathLst>
          </a:custGeom>
          <a:solidFill>
            <a:srgbClr val="F2F2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57145" y="4662932"/>
            <a:ext cx="8745220" cy="38544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5080">
              <a:lnSpc>
                <a:spcPts val="1390"/>
              </a:lnSpc>
              <a:spcBef>
                <a:spcPts val="185"/>
              </a:spcBef>
            </a:pPr>
            <a:r>
              <a:rPr sz="1200" b="1" dirty="0">
                <a:latin typeface="Arial"/>
                <a:cs typeface="Arial"/>
              </a:rPr>
              <a:t>Referencia: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dirty="0">
                <a:latin typeface="Arial MT"/>
                <a:cs typeface="Arial MT"/>
              </a:rPr>
              <a:t>MMAyA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-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Ministerio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Medio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Ambiente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y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Agua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Bolivia.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(2019).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Guía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para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la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conformación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comités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gestión. </a:t>
            </a:r>
            <a:r>
              <a:rPr sz="1200" dirty="0">
                <a:latin typeface="Arial MT"/>
                <a:cs typeface="Arial MT"/>
              </a:rPr>
              <a:t>Unión</a:t>
            </a:r>
            <a:r>
              <a:rPr sz="1200" spc="-4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Europea,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WWF.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En</a:t>
            </a:r>
            <a:r>
              <a:rPr sz="1200" spc="-4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línea: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u="sng" spc="-10" dirty="0">
                <a:solidFill>
                  <a:srgbClr val="2D22F9"/>
                </a:solidFill>
                <a:uFill>
                  <a:solidFill>
                    <a:srgbClr val="2D22F9"/>
                  </a:solidFill>
                </a:uFill>
                <a:latin typeface="Arial MT"/>
                <a:cs typeface="Arial MT"/>
              </a:rPr>
              <a:t>https://bit.ly/3nBCMBU</a:t>
            </a:r>
            <a:endParaRPr sz="1200">
              <a:latin typeface="Arial MT"/>
              <a:cs typeface="Arial MT"/>
            </a:endParaRPr>
          </a:p>
        </p:txBody>
      </p:sp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657088" y="57911"/>
            <a:ext cx="3075432" cy="56083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2615</TotalTime>
  <Words>1002</Words>
  <Application>Microsoft Office PowerPoint</Application>
  <PresentationFormat>Presentación en pantalla (16:9)</PresentationFormat>
  <Paragraphs>91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5" baseType="lpstr">
      <vt:lpstr>Aptos</vt:lpstr>
      <vt:lpstr>Aptos ExtraBold</vt:lpstr>
      <vt:lpstr>Arial</vt:lpstr>
      <vt:lpstr>Arial MT</vt:lpstr>
      <vt:lpstr>Calibri</vt:lpstr>
      <vt:lpstr>Verdana</vt:lpstr>
      <vt:lpstr>Office Theme</vt:lpstr>
      <vt:lpstr>Lineamientos para la creación de comités y otras instancias de reporte para proyectos de SbN</vt:lpstr>
      <vt:lpstr>¿Qué son los comités de reporte?</vt:lpstr>
      <vt:lpstr>La conformación de los comités dependerá de la naturaleza de los proyectos, los cuales pueden ser:</vt:lpstr>
      <vt:lpstr>Funciones</vt:lpstr>
      <vt:lpstr>Esquema sugerido de comités de seguimiento para un proyecto SbN de economías propias y conocimientos tradicionales</vt:lpstr>
      <vt:lpstr>Esquema sugerido del Comité de Seguimiento para un proyecto SbN de economías propias y conocimientos tradicionales</vt:lpstr>
      <vt:lpstr>Presentación de PowerPoint</vt:lpstr>
      <vt:lpstr>Recuerde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luisa lopez</dc:creator>
  <cp:lastModifiedBy>Luisa Fernanda Lopez Osorio</cp:lastModifiedBy>
  <cp:revision>10</cp:revision>
  <dcterms:created xsi:type="dcterms:W3CDTF">2025-09-02T22:21:55Z</dcterms:created>
  <dcterms:modified xsi:type="dcterms:W3CDTF">2026-03-06T10:21:27Z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2022-03-28T00:00:00Z</vt:filetime>
  </property>
  <property fmtid="{D5CDD505-2E9C-101B-9397-08002B2CF9AE}" pid="3" name="LastSaved">
    <vt:filetime>2025-09-02T00:00:00Z</vt:filetime>
  </property>
  <property fmtid="{D5CDD505-2E9C-101B-9397-08002B2CF9AE}" pid="4" name="Producer">
    <vt:lpwstr>macOS Versión 12.2 (Compilación 21D48) Quartz PDFContext</vt:lpwstr>
  </property>
</Properties>
</file>